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59" r:id="rId3"/>
    <p:sldId id="260" r:id="rId4"/>
    <p:sldId id="261" r:id="rId5"/>
    <p:sldId id="262" r:id="rId6"/>
    <p:sldId id="263" r:id="rId7"/>
    <p:sldId id="264" r:id="rId8"/>
    <p:sldId id="265" r:id="rId9"/>
    <p:sldId id="266"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77" d="100"/>
          <a:sy n="77" d="100"/>
        </p:scale>
        <p:origin x="91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artin" userId="6d50f2fd87512064" providerId="LiveId" clId="{5CA10F6E-CD64-46E7-9BF2-8835397E8867}"/>
    <pc:docChg chg="custSel modSld sldOrd">
      <pc:chgData name="Lauren Martin" userId="6d50f2fd87512064" providerId="LiveId" clId="{5CA10F6E-CD64-46E7-9BF2-8835397E8867}" dt="2025-01-03T22:56:03.167" v="66"/>
      <pc:docMkLst>
        <pc:docMk/>
      </pc:docMkLst>
      <pc:sldChg chg="addSp modSp mod">
        <pc:chgData name="Lauren Martin" userId="6d50f2fd87512064" providerId="LiveId" clId="{5CA10F6E-CD64-46E7-9BF2-8835397E8867}" dt="2025-01-03T22:54:24.195" v="37" actId="1076"/>
        <pc:sldMkLst>
          <pc:docMk/>
          <pc:sldMk cId="983495502" sldId="256"/>
        </pc:sldMkLst>
        <pc:spChg chg="mod">
          <ac:chgData name="Lauren Martin" userId="6d50f2fd87512064" providerId="LiveId" clId="{5CA10F6E-CD64-46E7-9BF2-8835397E8867}" dt="2025-01-03T22:54:14.221" v="35" actId="20577"/>
          <ac:spMkLst>
            <pc:docMk/>
            <pc:sldMk cId="983495502" sldId="256"/>
            <ac:spMk id="2" creationId="{B29BD33C-8495-206F-95F2-9AB3B49EB094}"/>
          </ac:spMkLst>
        </pc:spChg>
        <pc:picChg chg="add mod">
          <ac:chgData name="Lauren Martin" userId="6d50f2fd87512064" providerId="LiveId" clId="{5CA10F6E-CD64-46E7-9BF2-8835397E8867}" dt="2025-01-03T22:54:24.195" v="37" actId="1076"/>
          <ac:picMkLst>
            <pc:docMk/>
            <pc:sldMk cId="983495502" sldId="256"/>
            <ac:picMk id="5" creationId="{83BEE75E-DEC7-7E54-22DF-8057E7FC6B84}"/>
          </ac:picMkLst>
        </pc:picChg>
      </pc:sldChg>
      <pc:sldChg chg="addSp modSp mod ord">
        <pc:chgData name="Lauren Martin" userId="6d50f2fd87512064" providerId="LiveId" clId="{5CA10F6E-CD64-46E7-9BF2-8835397E8867}" dt="2025-01-03T22:56:03.167" v="66"/>
        <pc:sldMkLst>
          <pc:docMk/>
          <pc:sldMk cId="3296308752" sldId="257"/>
        </pc:sldMkLst>
        <pc:spChg chg="mod">
          <ac:chgData name="Lauren Martin" userId="6d50f2fd87512064" providerId="LiveId" clId="{5CA10F6E-CD64-46E7-9BF2-8835397E8867}" dt="2025-01-03T22:54:56.131" v="54" actId="20577"/>
          <ac:spMkLst>
            <pc:docMk/>
            <pc:sldMk cId="3296308752" sldId="257"/>
            <ac:spMk id="2" creationId="{89270803-6A7A-D143-AFB0-C0223A76939E}"/>
          </ac:spMkLst>
        </pc:spChg>
        <pc:spChg chg="mod">
          <ac:chgData name="Lauren Martin" userId="6d50f2fd87512064" providerId="LiveId" clId="{5CA10F6E-CD64-46E7-9BF2-8835397E8867}" dt="2025-01-03T22:55:00.061" v="56" actId="27636"/>
          <ac:spMkLst>
            <pc:docMk/>
            <pc:sldMk cId="3296308752" sldId="257"/>
            <ac:spMk id="3" creationId="{E80AB9CA-55E9-2A82-3838-5CB7DFA82109}"/>
          </ac:spMkLst>
        </pc:spChg>
        <pc:spChg chg="add mod">
          <ac:chgData name="Lauren Martin" userId="6d50f2fd87512064" providerId="LiveId" clId="{5CA10F6E-CD64-46E7-9BF2-8835397E8867}" dt="2025-01-03T22:55:49.768" v="63" actId="207"/>
          <ac:spMkLst>
            <pc:docMk/>
            <pc:sldMk cId="3296308752" sldId="257"/>
            <ac:spMk id="5" creationId="{0D642CB3-E8DB-684F-5FBD-B7074F055C3D}"/>
          </ac:spMkLst>
        </pc:spChg>
      </pc:sldChg>
      <pc:sldChg chg="modSp mod">
        <pc:chgData name="Lauren Martin" userId="6d50f2fd87512064" providerId="LiveId" clId="{5CA10F6E-CD64-46E7-9BF2-8835397E8867}" dt="2025-01-03T22:55:58.077" v="64" actId="20577"/>
        <pc:sldMkLst>
          <pc:docMk/>
          <pc:sldMk cId="3260853297" sldId="266"/>
        </pc:sldMkLst>
        <pc:spChg chg="mod">
          <ac:chgData name="Lauren Martin" userId="6d50f2fd87512064" providerId="LiveId" clId="{5CA10F6E-CD64-46E7-9BF2-8835397E8867}" dt="2025-01-03T22:55:58.077" v="64" actId="20577"/>
          <ac:spMkLst>
            <pc:docMk/>
            <pc:sldMk cId="3260853297" sldId="266"/>
            <ac:spMk id="2" creationId="{23739A65-A5A5-0E14-F308-6DBECEB918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4207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60724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32806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343659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5759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624334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7731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407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8716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5634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7397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594584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9269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5759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5704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1864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582454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gnt.today/_files/ugd/92c24a_12e4971846694a82aca0131f753567cf.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D33C-8495-206F-95F2-9AB3B49EB094}"/>
              </a:ext>
            </a:extLst>
          </p:cNvPr>
          <p:cNvSpPr>
            <a:spLocks noGrp="1"/>
          </p:cNvSpPr>
          <p:nvPr>
            <p:ph type="ctrTitle"/>
          </p:nvPr>
        </p:nvSpPr>
        <p:spPr/>
        <p:txBody>
          <a:bodyPr/>
          <a:lstStyle/>
          <a:p>
            <a:r>
              <a:rPr lang="en-US" sz="4000" dirty="0"/>
              <a:t>Global Heart of Peace Sponsored</a:t>
            </a:r>
            <a:br>
              <a:rPr lang="en-US" sz="4000" dirty="0"/>
            </a:br>
            <a:r>
              <a:rPr lang="en-US" sz="4000" dirty="0"/>
              <a:t>Season of Peace and Nonviolence</a:t>
            </a:r>
          </a:p>
        </p:txBody>
      </p:sp>
      <p:sp>
        <p:nvSpPr>
          <p:cNvPr id="3" name="Subtitle 2">
            <a:extLst>
              <a:ext uri="{FF2B5EF4-FFF2-40B4-BE49-F238E27FC236}">
                <a16:creationId xmlns:a16="http://schemas.microsoft.com/office/drawing/2014/main" id="{A1951710-CF9D-C3A6-F9E8-131CE2CEB847}"/>
              </a:ext>
            </a:extLst>
          </p:cNvPr>
          <p:cNvSpPr>
            <a:spLocks noGrp="1"/>
          </p:cNvSpPr>
          <p:nvPr>
            <p:ph type="subTitle" idx="1"/>
          </p:nvPr>
        </p:nvSpPr>
        <p:spPr/>
        <p:txBody>
          <a:bodyPr/>
          <a:lstStyle/>
          <a:p>
            <a:r>
              <a:rPr lang="en-US" dirty="0"/>
              <a:t>Week 1</a:t>
            </a:r>
          </a:p>
        </p:txBody>
      </p:sp>
      <p:pic>
        <p:nvPicPr>
          <p:cNvPr id="5" name="Picture 4">
            <a:extLst>
              <a:ext uri="{FF2B5EF4-FFF2-40B4-BE49-F238E27FC236}">
                <a16:creationId xmlns:a16="http://schemas.microsoft.com/office/drawing/2014/main" id="{83BEE75E-DEC7-7E54-22DF-8057E7FC6B84}"/>
              </a:ext>
            </a:extLst>
          </p:cNvPr>
          <p:cNvPicPr>
            <a:picLocks noChangeAspect="1"/>
          </p:cNvPicPr>
          <p:nvPr/>
        </p:nvPicPr>
        <p:blipFill>
          <a:blip r:embed="rId2"/>
          <a:stretch>
            <a:fillRect/>
          </a:stretch>
        </p:blipFill>
        <p:spPr>
          <a:xfrm>
            <a:off x="1267488" y="364730"/>
            <a:ext cx="2381582" cy="1695687"/>
          </a:xfrm>
          <a:prstGeom prst="rect">
            <a:avLst/>
          </a:prstGeom>
        </p:spPr>
      </p:pic>
    </p:spTree>
    <p:extLst>
      <p:ext uri="{BB962C8B-B14F-4D97-AF65-F5344CB8AC3E}">
        <p14:creationId xmlns:p14="http://schemas.microsoft.com/office/powerpoint/2010/main" val="98349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803-6A7A-D143-AFB0-C0223A76939E}"/>
              </a:ext>
            </a:extLst>
          </p:cNvPr>
          <p:cNvSpPr>
            <a:spLocks noGrp="1"/>
          </p:cNvSpPr>
          <p:nvPr>
            <p:ph type="title"/>
          </p:nvPr>
        </p:nvSpPr>
        <p:spPr>
          <a:xfrm>
            <a:off x="548125" y="213663"/>
            <a:ext cx="8596668" cy="602974"/>
          </a:xfrm>
        </p:spPr>
        <p:txBody>
          <a:bodyPr>
            <a:normAutofit fontScale="90000"/>
          </a:bodyPr>
          <a:lstStyle/>
          <a:p>
            <a:r>
              <a:rPr lang="en-US" dirty="0"/>
              <a:t>Week 1 Words- Added Resources</a:t>
            </a:r>
          </a:p>
        </p:txBody>
      </p:sp>
      <p:sp>
        <p:nvSpPr>
          <p:cNvPr id="3" name="Content Placeholder 2">
            <a:extLst>
              <a:ext uri="{FF2B5EF4-FFF2-40B4-BE49-F238E27FC236}">
                <a16:creationId xmlns:a16="http://schemas.microsoft.com/office/drawing/2014/main" id="{E80AB9CA-55E9-2A82-3838-5CB7DFA82109}"/>
              </a:ext>
            </a:extLst>
          </p:cNvPr>
          <p:cNvSpPr>
            <a:spLocks noGrp="1"/>
          </p:cNvSpPr>
          <p:nvPr>
            <p:ph idx="1"/>
          </p:nvPr>
        </p:nvSpPr>
        <p:spPr>
          <a:xfrm>
            <a:off x="548125" y="816637"/>
            <a:ext cx="8854292" cy="5584163"/>
          </a:xfrm>
        </p:spPr>
        <p:txBody>
          <a:bodyPr>
            <a:normAutofit lnSpcReduction="10000"/>
          </a:bodyPr>
          <a:lstStyle/>
          <a:p>
            <a:r>
              <a:rPr lang="en-US" b="1" dirty="0"/>
              <a:t>Day 1 – COURAGE  (Jan. 30) </a:t>
            </a:r>
            <a:r>
              <a:rPr lang="en-US" dirty="0"/>
              <a:t>-Courage is the ability to do what is in your heart.  Today, really listen to what is in your heart. It takes courage to be nonviolent. </a:t>
            </a:r>
          </a:p>
          <a:p>
            <a:r>
              <a:rPr lang="en-US" b="1" dirty="0"/>
              <a:t>Day 2 – SMILING (Jan. 31)-</a:t>
            </a:r>
            <a:r>
              <a:rPr lang="en-US" dirty="0"/>
              <a:t>Smiling is a way to establish a heart-to-heart connection and to create a peaceful outlook.  Smile from the heart. Today, smile and make eye contact with at least 5 people. Notice how people respond to you. </a:t>
            </a:r>
          </a:p>
          <a:p>
            <a:r>
              <a:rPr lang="en-US" b="1" dirty="0"/>
              <a:t>Day 3 – APPRECIATION (Feb. 1)-</a:t>
            </a:r>
            <a:r>
              <a:rPr lang="en-US" dirty="0"/>
              <a:t>Author Louise Hay says, “Praise yourself as much as you can.  The love in our lives begins with us…loving yourself will help heal our planet.” Today, focus on appreciating the good qualities in yourself and others. </a:t>
            </a:r>
          </a:p>
          <a:p>
            <a:r>
              <a:rPr lang="en-US" b="1" dirty="0"/>
              <a:t>Day 4 – CARING (Feb. 2)-</a:t>
            </a:r>
            <a:r>
              <a:rPr lang="en-US" dirty="0"/>
              <a:t>To truly care for others, you must first truly care for yourself. Today, think of ways you can better care for yourself.  Practice at least one of those ideas today. </a:t>
            </a:r>
          </a:p>
          <a:p>
            <a:r>
              <a:rPr lang="en-US" b="1" dirty="0"/>
              <a:t>Day 5 – BELIEVING (Feb. 3)-</a:t>
            </a:r>
            <a:r>
              <a:rPr lang="en-US" dirty="0"/>
              <a:t>Peace is a possibility. Believing in that possibility can make it happen. Keep peace in mind. </a:t>
            </a:r>
          </a:p>
          <a:p>
            <a:r>
              <a:rPr lang="en-US" b="1" dirty="0"/>
              <a:t>Day 6 -- SIMPLICITY (Feb. 4)- </a:t>
            </a:r>
            <a:r>
              <a:rPr lang="en-US" dirty="0"/>
              <a:t>Drama makes our lives more complicated.  Think of ways to free your self from drama.  Practice one today. </a:t>
            </a:r>
          </a:p>
          <a:p>
            <a:r>
              <a:rPr lang="en-US" b="1" dirty="0"/>
              <a:t>Day 7 – EDUCATION (Feb. 5)-</a:t>
            </a:r>
            <a:r>
              <a:rPr lang="en-US" dirty="0"/>
              <a:t>War is born from ignorance.  Today, try and learn something new. </a:t>
            </a:r>
          </a:p>
        </p:txBody>
      </p:sp>
      <p:sp>
        <p:nvSpPr>
          <p:cNvPr id="5" name="TextBox 4">
            <a:extLst>
              <a:ext uri="{FF2B5EF4-FFF2-40B4-BE49-F238E27FC236}">
                <a16:creationId xmlns:a16="http://schemas.microsoft.com/office/drawing/2014/main" id="{0D642CB3-E8DB-684F-5FBD-B7074F055C3D}"/>
              </a:ext>
            </a:extLst>
          </p:cNvPr>
          <p:cNvSpPr txBox="1"/>
          <p:nvPr/>
        </p:nvSpPr>
        <p:spPr>
          <a:xfrm>
            <a:off x="548125" y="6536615"/>
            <a:ext cx="7225748" cy="215444"/>
          </a:xfrm>
          <a:prstGeom prst="rect">
            <a:avLst/>
          </a:prstGeom>
          <a:noFill/>
        </p:spPr>
        <p:txBody>
          <a:bodyPr wrap="square">
            <a:spAutoFit/>
          </a:bodyPr>
          <a:lstStyle/>
          <a:p>
            <a:r>
              <a:rPr lang="en-US" sz="800" dirty="0"/>
              <a:t>Document Source: </a:t>
            </a:r>
            <a:r>
              <a:rPr lang="en-US" sz="800" dirty="0">
                <a:solidFill>
                  <a:schemeClr val="accent1">
                    <a:lumMod val="75000"/>
                  </a:schemeClr>
                </a:solidFill>
                <a:hlinkClick r:id="rId2">
                  <a:extLst>
                    <a:ext uri="{A12FA001-AC4F-418D-AE19-62706E023703}">
                      <ahyp:hlinkClr xmlns:ahyp="http://schemas.microsoft.com/office/drawing/2018/hyperlinkcolor" val="tx"/>
                    </a:ext>
                  </a:extLst>
                </a:hlinkClick>
              </a:rPr>
              <a:t>Microsoft Word - 64-Daily_Practices-TEENS.doc</a:t>
            </a:r>
            <a:endParaRPr lang="en-US" sz="800" dirty="0">
              <a:solidFill>
                <a:schemeClr val="accent1">
                  <a:lumMod val="75000"/>
                </a:schemeClr>
              </a:solidFill>
            </a:endParaRPr>
          </a:p>
        </p:txBody>
      </p:sp>
    </p:spTree>
    <p:extLst>
      <p:ext uri="{BB962C8B-B14F-4D97-AF65-F5344CB8AC3E}">
        <p14:creationId xmlns:p14="http://schemas.microsoft.com/office/powerpoint/2010/main" val="32963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9F1-25BA-DF65-F21A-3D9F04FB53A9}"/>
              </a:ext>
            </a:extLst>
          </p:cNvPr>
          <p:cNvSpPr>
            <a:spLocks noGrp="1"/>
          </p:cNvSpPr>
          <p:nvPr>
            <p:ph type="title"/>
          </p:nvPr>
        </p:nvSpPr>
        <p:spPr>
          <a:xfrm>
            <a:off x="677334" y="609600"/>
            <a:ext cx="8596668" cy="722243"/>
          </a:xfrm>
        </p:spPr>
        <p:txBody>
          <a:bodyPr/>
          <a:lstStyle/>
          <a:p>
            <a:r>
              <a:rPr lang="en-US" dirty="0"/>
              <a:t>Day 1: Courage</a:t>
            </a:r>
          </a:p>
        </p:txBody>
      </p:sp>
      <p:pic>
        <p:nvPicPr>
          <p:cNvPr id="3" name="Picture 2">
            <a:extLst>
              <a:ext uri="{FF2B5EF4-FFF2-40B4-BE49-F238E27FC236}">
                <a16:creationId xmlns:a16="http://schemas.microsoft.com/office/drawing/2014/main" id="{A54349AF-369F-DEE1-30F9-CA1329829D5F}"/>
              </a:ext>
            </a:extLst>
          </p:cNvPr>
          <p:cNvPicPr>
            <a:picLocks noChangeAspect="1"/>
          </p:cNvPicPr>
          <p:nvPr/>
        </p:nvPicPr>
        <p:blipFill>
          <a:blip r:embed="rId2"/>
          <a:stretch>
            <a:fillRect/>
          </a:stretch>
        </p:blipFill>
        <p:spPr>
          <a:xfrm>
            <a:off x="7818831" y="1504986"/>
            <a:ext cx="4082726" cy="4082726"/>
          </a:xfrm>
          <a:prstGeom prst="rect">
            <a:avLst/>
          </a:prstGeom>
        </p:spPr>
      </p:pic>
      <p:sp>
        <p:nvSpPr>
          <p:cNvPr id="8" name="Rectangle: Rounded Corners 7">
            <a:extLst>
              <a:ext uri="{FF2B5EF4-FFF2-40B4-BE49-F238E27FC236}">
                <a16:creationId xmlns:a16="http://schemas.microsoft.com/office/drawing/2014/main" id="{6B943AB2-53E9-D9B1-3E8F-6DF31C086AE0}"/>
              </a:ext>
            </a:extLst>
          </p:cNvPr>
          <p:cNvSpPr/>
          <p:nvPr/>
        </p:nvSpPr>
        <p:spPr>
          <a:xfrm>
            <a:off x="844826" y="1328002"/>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What does courage mean to you?</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Where do you find it hardest to act with courage?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Where can you most benefit from acting with courage?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Is there somewhere in your life that would benefit from courageous conversations?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will you commit to taking to act with courage in your life? </a:t>
            </a:r>
          </a:p>
        </p:txBody>
      </p:sp>
    </p:spTree>
    <p:extLst>
      <p:ext uri="{BB962C8B-B14F-4D97-AF65-F5344CB8AC3E}">
        <p14:creationId xmlns:p14="http://schemas.microsoft.com/office/powerpoint/2010/main" val="337332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71C3-835A-0386-CE87-4DE50BD10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18177-444D-7009-41D3-5D4C37BE1ED6}"/>
              </a:ext>
            </a:extLst>
          </p:cNvPr>
          <p:cNvSpPr>
            <a:spLocks noGrp="1"/>
          </p:cNvSpPr>
          <p:nvPr>
            <p:ph type="title"/>
          </p:nvPr>
        </p:nvSpPr>
        <p:spPr>
          <a:xfrm>
            <a:off x="677334" y="609600"/>
            <a:ext cx="8596668" cy="722243"/>
          </a:xfrm>
        </p:spPr>
        <p:txBody>
          <a:bodyPr/>
          <a:lstStyle/>
          <a:p>
            <a:r>
              <a:rPr lang="en-US" dirty="0"/>
              <a:t>Day 2: Smiling</a:t>
            </a:r>
          </a:p>
        </p:txBody>
      </p:sp>
      <p:sp>
        <p:nvSpPr>
          <p:cNvPr id="8" name="Rectangle: Rounded Corners 7">
            <a:extLst>
              <a:ext uri="{FF2B5EF4-FFF2-40B4-BE49-F238E27FC236}">
                <a16:creationId xmlns:a16="http://schemas.microsoft.com/office/drawing/2014/main" id="{773BC9CD-F155-C3BB-736F-728E2BAC7E3B}"/>
              </a:ext>
            </a:extLst>
          </p:cNvPr>
          <p:cNvSpPr/>
          <p:nvPr/>
        </p:nvSpPr>
        <p:spPr>
          <a:xfrm>
            <a:off x="5247861" y="1331843"/>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Think about a time someone smiled at you when you were having a hard day, how did that make you feel?</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Is smiling easy for you? If not, why not?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can you do to start smiling when things get hard?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are you willing to take to allow smiling to have a healing effect in your life?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sz="2000" dirty="0"/>
          </a:p>
        </p:txBody>
      </p:sp>
      <p:pic>
        <p:nvPicPr>
          <p:cNvPr id="5" name="Picture 4">
            <a:extLst>
              <a:ext uri="{FF2B5EF4-FFF2-40B4-BE49-F238E27FC236}">
                <a16:creationId xmlns:a16="http://schemas.microsoft.com/office/drawing/2014/main" id="{556EDE5A-DF04-37B7-0660-B072ECF8C9E5}"/>
              </a:ext>
            </a:extLst>
          </p:cNvPr>
          <p:cNvPicPr>
            <a:picLocks noChangeAspect="1"/>
          </p:cNvPicPr>
          <p:nvPr/>
        </p:nvPicPr>
        <p:blipFill>
          <a:blip r:embed="rId2"/>
          <a:stretch>
            <a:fillRect/>
          </a:stretch>
        </p:blipFill>
        <p:spPr>
          <a:xfrm>
            <a:off x="235226" y="1689916"/>
            <a:ext cx="3716971" cy="3716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060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1F870-A355-AE1D-8044-CD6724800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D8C6F-B13E-2C0D-DCC3-F4AA3A3FA1E3}"/>
              </a:ext>
            </a:extLst>
          </p:cNvPr>
          <p:cNvSpPr>
            <a:spLocks noGrp="1"/>
          </p:cNvSpPr>
          <p:nvPr>
            <p:ph type="title"/>
          </p:nvPr>
        </p:nvSpPr>
        <p:spPr>
          <a:xfrm>
            <a:off x="677334" y="609600"/>
            <a:ext cx="8596668" cy="722243"/>
          </a:xfrm>
        </p:spPr>
        <p:txBody>
          <a:bodyPr/>
          <a:lstStyle/>
          <a:p>
            <a:r>
              <a:rPr lang="en-US" dirty="0"/>
              <a:t>Day 3: Appreciation</a:t>
            </a:r>
          </a:p>
        </p:txBody>
      </p:sp>
      <p:pic>
        <p:nvPicPr>
          <p:cNvPr id="3" name="Picture 2">
            <a:extLst>
              <a:ext uri="{FF2B5EF4-FFF2-40B4-BE49-F238E27FC236}">
                <a16:creationId xmlns:a16="http://schemas.microsoft.com/office/drawing/2014/main" id="{55938968-6F08-D253-9F05-373660414B73}"/>
              </a:ext>
            </a:extLst>
          </p:cNvPr>
          <p:cNvPicPr>
            <a:picLocks noChangeAspect="1"/>
          </p:cNvPicPr>
          <p:nvPr/>
        </p:nvPicPr>
        <p:blipFill>
          <a:blip r:embed="rId2"/>
          <a:srcRect/>
          <a:stretch/>
        </p:blipFill>
        <p:spPr>
          <a:xfrm>
            <a:off x="7818831" y="1504986"/>
            <a:ext cx="4082726" cy="4082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3B9EC61A-9009-61A1-5271-7E8C40183FF4}"/>
              </a:ext>
            </a:extLst>
          </p:cNvPr>
          <p:cNvSpPr/>
          <p:nvPr/>
        </p:nvSpPr>
        <p:spPr>
          <a:xfrm>
            <a:off x="844826" y="1328002"/>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What does it mean to you to feel appreciated?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How do you show appreciation to someone you care for?</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How do you show appreciation for someone you don’t know/like?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areas of your life can you show more appreciation?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can you take to appreciate all that you have when things are hard?</a:t>
            </a:r>
          </a:p>
        </p:txBody>
      </p:sp>
    </p:spTree>
    <p:extLst>
      <p:ext uri="{BB962C8B-B14F-4D97-AF65-F5344CB8AC3E}">
        <p14:creationId xmlns:p14="http://schemas.microsoft.com/office/powerpoint/2010/main" val="339909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602F-FD53-D6D6-968E-40903E6C4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509E5-EC55-6913-426C-B881794A8478}"/>
              </a:ext>
            </a:extLst>
          </p:cNvPr>
          <p:cNvSpPr>
            <a:spLocks noGrp="1"/>
          </p:cNvSpPr>
          <p:nvPr>
            <p:ph type="title"/>
          </p:nvPr>
        </p:nvSpPr>
        <p:spPr>
          <a:xfrm>
            <a:off x="677334" y="609600"/>
            <a:ext cx="8596668" cy="722243"/>
          </a:xfrm>
        </p:spPr>
        <p:txBody>
          <a:bodyPr/>
          <a:lstStyle/>
          <a:p>
            <a:r>
              <a:rPr lang="en-US" dirty="0"/>
              <a:t>Day 4: Caring</a:t>
            </a:r>
          </a:p>
        </p:txBody>
      </p:sp>
      <p:sp>
        <p:nvSpPr>
          <p:cNvPr id="8" name="Rectangle: Rounded Corners 7">
            <a:extLst>
              <a:ext uri="{FF2B5EF4-FFF2-40B4-BE49-F238E27FC236}">
                <a16:creationId xmlns:a16="http://schemas.microsoft.com/office/drawing/2014/main" id="{876310D0-0DAE-129D-F990-1ED0FB2C742F}"/>
              </a:ext>
            </a:extLst>
          </p:cNvPr>
          <p:cNvSpPr/>
          <p:nvPr/>
        </p:nvSpPr>
        <p:spPr>
          <a:xfrm>
            <a:off x="5247861" y="1331843"/>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What does caring mean to you?</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Where in your life could you benefit from intentional caring?</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group of people is it hard for you to show caring towards?  Why?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are you willing to take to commit to caring for someone who is difficult to care for? (this could include yourself)</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sz="2000" dirty="0"/>
          </a:p>
        </p:txBody>
      </p:sp>
      <p:pic>
        <p:nvPicPr>
          <p:cNvPr id="5" name="Picture 4">
            <a:extLst>
              <a:ext uri="{FF2B5EF4-FFF2-40B4-BE49-F238E27FC236}">
                <a16:creationId xmlns:a16="http://schemas.microsoft.com/office/drawing/2014/main" id="{DD548A34-A2EB-FE9B-00BC-CD2E014F72A3}"/>
              </a:ext>
            </a:extLst>
          </p:cNvPr>
          <p:cNvPicPr>
            <a:picLocks noChangeAspect="1"/>
          </p:cNvPicPr>
          <p:nvPr/>
        </p:nvPicPr>
        <p:blipFill>
          <a:blip r:embed="rId2"/>
          <a:srcRect/>
          <a:stretch/>
        </p:blipFill>
        <p:spPr>
          <a:xfrm>
            <a:off x="235226" y="1689916"/>
            <a:ext cx="3716971" cy="3716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5835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8AE5-26FC-9179-3074-5B8A5C10A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7F99B-7B88-D3DE-1F7E-129E11B3A391}"/>
              </a:ext>
            </a:extLst>
          </p:cNvPr>
          <p:cNvSpPr>
            <a:spLocks noGrp="1"/>
          </p:cNvSpPr>
          <p:nvPr>
            <p:ph type="title"/>
          </p:nvPr>
        </p:nvSpPr>
        <p:spPr>
          <a:xfrm>
            <a:off x="677334" y="609600"/>
            <a:ext cx="8596668" cy="722243"/>
          </a:xfrm>
        </p:spPr>
        <p:txBody>
          <a:bodyPr/>
          <a:lstStyle/>
          <a:p>
            <a:r>
              <a:rPr lang="en-US" dirty="0"/>
              <a:t>Day 5: Believing</a:t>
            </a:r>
          </a:p>
        </p:txBody>
      </p:sp>
      <p:pic>
        <p:nvPicPr>
          <p:cNvPr id="3" name="Picture 2">
            <a:extLst>
              <a:ext uri="{FF2B5EF4-FFF2-40B4-BE49-F238E27FC236}">
                <a16:creationId xmlns:a16="http://schemas.microsoft.com/office/drawing/2014/main" id="{1068A068-CE5B-D12B-B2B3-1B4B79D59E9A}"/>
              </a:ext>
            </a:extLst>
          </p:cNvPr>
          <p:cNvPicPr>
            <a:picLocks noChangeAspect="1"/>
          </p:cNvPicPr>
          <p:nvPr/>
        </p:nvPicPr>
        <p:blipFill>
          <a:blip r:embed="rId2"/>
          <a:srcRect/>
          <a:stretch/>
        </p:blipFill>
        <p:spPr>
          <a:xfrm>
            <a:off x="7818831" y="1504986"/>
            <a:ext cx="4082726" cy="4082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6896F1AA-04E2-5686-0C33-159D2D53971D}"/>
              </a:ext>
            </a:extLst>
          </p:cNvPr>
          <p:cNvSpPr/>
          <p:nvPr/>
        </p:nvSpPr>
        <p:spPr>
          <a:xfrm>
            <a:off x="844826" y="1328002"/>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Where do you struggle to believe?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can expanding your beliefs do to your life?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is something you believe in that has been a challenge but means the most to you?</a:t>
            </a:r>
          </a:p>
          <a:p>
            <a:endParaRPr lang="en-US" sz="2000" dirty="0"/>
          </a:p>
          <a:p>
            <a:pPr marL="285750" indent="-285750">
              <a:buFont typeface="Wingdings" panose="05000000000000000000" pitchFamily="2" charset="2"/>
              <a:buChar char="Ø"/>
            </a:pPr>
            <a:r>
              <a:rPr lang="en-US" sz="2000" dirty="0"/>
              <a:t>Where is a place that your beliefs conflict with someone you care about?  What steps are you willing to take to see things from their perspective?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How do you share your beliefs with people who believe differently than you?</a:t>
            </a:r>
          </a:p>
        </p:txBody>
      </p:sp>
    </p:spTree>
    <p:extLst>
      <p:ext uri="{BB962C8B-B14F-4D97-AF65-F5344CB8AC3E}">
        <p14:creationId xmlns:p14="http://schemas.microsoft.com/office/powerpoint/2010/main" val="421489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C4DDE-0914-752F-9714-E1A98855A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A4D64-B6DB-78C7-3571-500CEF5F11D2}"/>
              </a:ext>
            </a:extLst>
          </p:cNvPr>
          <p:cNvSpPr>
            <a:spLocks noGrp="1"/>
          </p:cNvSpPr>
          <p:nvPr>
            <p:ph type="title"/>
          </p:nvPr>
        </p:nvSpPr>
        <p:spPr>
          <a:xfrm>
            <a:off x="677334" y="609600"/>
            <a:ext cx="8596668" cy="722243"/>
          </a:xfrm>
        </p:spPr>
        <p:txBody>
          <a:bodyPr/>
          <a:lstStyle/>
          <a:p>
            <a:r>
              <a:rPr lang="en-US" dirty="0"/>
              <a:t>Day 6: Simplicity</a:t>
            </a:r>
          </a:p>
        </p:txBody>
      </p:sp>
      <p:sp>
        <p:nvSpPr>
          <p:cNvPr id="8" name="Rectangle: Rounded Corners 7">
            <a:extLst>
              <a:ext uri="{FF2B5EF4-FFF2-40B4-BE49-F238E27FC236}">
                <a16:creationId xmlns:a16="http://schemas.microsoft.com/office/drawing/2014/main" id="{0B3B6F3B-C48F-AE3E-04AD-8602482185F0}"/>
              </a:ext>
            </a:extLst>
          </p:cNvPr>
          <p:cNvSpPr/>
          <p:nvPr/>
        </p:nvSpPr>
        <p:spPr>
          <a:xfrm>
            <a:off x="5247861" y="1331843"/>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What does simplicity mean to you?</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Are there places in your life that could benefit from simplicity?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benefits can you see in adding more simplicity to your life?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are you willing to take to add simplicity to your life?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sz="2000" dirty="0"/>
          </a:p>
        </p:txBody>
      </p:sp>
      <p:pic>
        <p:nvPicPr>
          <p:cNvPr id="5" name="Picture 4">
            <a:extLst>
              <a:ext uri="{FF2B5EF4-FFF2-40B4-BE49-F238E27FC236}">
                <a16:creationId xmlns:a16="http://schemas.microsoft.com/office/drawing/2014/main" id="{FB800A22-DE70-C1DA-4B53-FF1E52EEE292}"/>
              </a:ext>
            </a:extLst>
          </p:cNvPr>
          <p:cNvPicPr>
            <a:picLocks noChangeAspect="1"/>
          </p:cNvPicPr>
          <p:nvPr/>
        </p:nvPicPr>
        <p:blipFill>
          <a:blip r:embed="rId2"/>
          <a:srcRect/>
          <a:stretch/>
        </p:blipFill>
        <p:spPr>
          <a:xfrm>
            <a:off x="235226" y="1689916"/>
            <a:ext cx="3716971" cy="3716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854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A98E-39A7-5178-7D52-9A06D916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BF055-2F38-A68B-79AB-E4ECB200BFE0}"/>
              </a:ext>
            </a:extLst>
          </p:cNvPr>
          <p:cNvSpPr>
            <a:spLocks noGrp="1"/>
          </p:cNvSpPr>
          <p:nvPr>
            <p:ph type="title"/>
          </p:nvPr>
        </p:nvSpPr>
        <p:spPr>
          <a:xfrm>
            <a:off x="677334" y="609600"/>
            <a:ext cx="8596668" cy="722243"/>
          </a:xfrm>
        </p:spPr>
        <p:txBody>
          <a:bodyPr/>
          <a:lstStyle/>
          <a:p>
            <a:r>
              <a:rPr lang="en-US" dirty="0"/>
              <a:t>Day 7: Education</a:t>
            </a:r>
          </a:p>
        </p:txBody>
      </p:sp>
      <p:pic>
        <p:nvPicPr>
          <p:cNvPr id="3" name="Picture 2">
            <a:extLst>
              <a:ext uri="{FF2B5EF4-FFF2-40B4-BE49-F238E27FC236}">
                <a16:creationId xmlns:a16="http://schemas.microsoft.com/office/drawing/2014/main" id="{8866FF62-16CC-2DD2-D529-2B34A6C72560}"/>
              </a:ext>
            </a:extLst>
          </p:cNvPr>
          <p:cNvPicPr>
            <a:picLocks noChangeAspect="1"/>
          </p:cNvPicPr>
          <p:nvPr/>
        </p:nvPicPr>
        <p:blipFill>
          <a:blip r:embed="rId2"/>
          <a:srcRect/>
          <a:stretch/>
        </p:blipFill>
        <p:spPr>
          <a:xfrm>
            <a:off x="7818831" y="1504986"/>
            <a:ext cx="4082726" cy="4082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F1AFC9E1-E4AE-40CC-442D-0E179AF75196}"/>
              </a:ext>
            </a:extLst>
          </p:cNvPr>
          <p:cNvSpPr/>
          <p:nvPr/>
        </p:nvSpPr>
        <p:spPr>
          <a:xfrm>
            <a:off x="844826" y="1328002"/>
            <a:ext cx="6132444" cy="46155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t>Many people think education stops when we leave school, how can we keep education alive and enjoyable?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is something that you would like to learn that would expand your understanding of others?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How can continuing your education improve your relationships?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What steps are you willing to take to continue your education?</a:t>
            </a:r>
          </a:p>
        </p:txBody>
      </p:sp>
    </p:spTree>
    <p:extLst>
      <p:ext uri="{BB962C8B-B14F-4D97-AF65-F5344CB8AC3E}">
        <p14:creationId xmlns:p14="http://schemas.microsoft.com/office/powerpoint/2010/main" val="192775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1590-471E-805A-D325-F804ACF35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39A65-A5A5-0E14-F308-6DBECEB91837}"/>
              </a:ext>
            </a:extLst>
          </p:cNvPr>
          <p:cNvSpPr>
            <a:spLocks noGrp="1"/>
          </p:cNvSpPr>
          <p:nvPr>
            <p:ph type="title"/>
          </p:nvPr>
        </p:nvSpPr>
        <p:spPr>
          <a:xfrm>
            <a:off x="548125" y="213663"/>
            <a:ext cx="8596668" cy="602974"/>
          </a:xfrm>
        </p:spPr>
        <p:txBody>
          <a:bodyPr>
            <a:normAutofit fontScale="90000"/>
          </a:bodyPr>
          <a:lstStyle/>
          <a:p>
            <a:r>
              <a:rPr lang="en-US" dirty="0"/>
              <a:t>Summary Questions</a:t>
            </a:r>
          </a:p>
        </p:txBody>
      </p:sp>
      <p:sp>
        <p:nvSpPr>
          <p:cNvPr id="3" name="Content Placeholder 2">
            <a:extLst>
              <a:ext uri="{FF2B5EF4-FFF2-40B4-BE49-F238E27FC236}">
                <a16:creationId xmlns:a16="http://schemas.microsoft.com/office/drawing/2014/main" id="{CBD9BB2E-E974-1ABD-EBF4-A36458282530}"/>
              </a:ext>
            </a:extLst>
          </p:cNvPr>
          <p:cNvSpPr>
            <a:spLocks noGrp="1"/>
          </p:cNvSpPr>
          <p:nvPr>
            <p:ph idx="1"/>
          </p:nvPr>
        </p:nvSpPr>
        <p:spPr>
          <a:xfrm>
            <a:off x="687273" y="1014606"/>
            <a:ext cx="8596668" cy="4828788"/>
          </a:xfrm>
        </p:spPr>
        <p:txBody>
          <a:bodyPr>
            <a:normAutofit/>
          </a:bodyPr>
          <a:lstStyle/>
          <a:p>
            <a:r>
              <a:rPr lang="en-US" sz="2400" dirty="0"/>
              <a:t>How do this week's words apply to peace and nonviolence?</a:t>
            </a:r>
          </a:p>
          <a:p>
            <a:endParaRPr lang="en-US" sz="2400" dirty="0"/>
          </a:p>
          <a:p>
            <a:r>
              <a:rPr lang="en-US" sz="2400" dirty="0"/>
              <a:t>What challenges do this week’s words bring up for you?</a:t>
            </a:r>
          </a:p>
          <a:p>
            <a:endParaRPr lang="en-US" sz="2400" dirty="0"/>
          </a:p>
          <a:p>
            <a:r>
              <a:rPr lang="en-US" sz="2400" dirty="0"/>
              <a:t>What words do you feel you need to spend more time with?</a:t>
            </a:r>
          </a:p>
          <a:p>
            <a:endParaRPr lang="en-US" sz="2400" dirty="0"/>
          </a:p>
          <a:p>
            <a:r>
              <a:rPr lang="en-US" sz="2400" dirty="0"/>
              <a:t>What would help you most in incorporating these words in your life?</a:t>
            </a:r>
          </a:p>
          <a:p>
            <a:endParaRPr lang="en-US" dirty="0"/>
          </a:p>
          <a:p>
            <a:endParaRPr lang="en-US" dirty="0"/>
          </a:p>
        </p:txBody>
      </p:sp>
    </p:spTree>
    <p:extLst>
      <p:ext uri="{BB962C8B-B14F-4D97-AF65-F5344CB8AC3E}">
        <p14:creationId xmlns:p14="http://schemas.microsoft.com/office/powerpoint/2010/main" val="3260853297"/>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TotalTime>
  <Words>798</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Wingdings</vt:lpstr>
      <vt:lpstr>Wingdings 3</vt:lpstr>
      <vt:lpstr>Facet</vt:lpstr>
      <vt:lpstr>Global Heart of Peace Sponsored Season of Peace and Nonviolence</vt:lpstr>
      <vt:lpstr>Day 1: Courage</vt:lpstr>
      <vt:lpstr>Day 2: Smiling</vt:lpstr>
      <vt:lpstr>Day 3: Appreciation</vt:lpstr>
      <vt:lpstr>Day 4: Caring</vt:lpstr>
      <vt:lpstr>Day 5: Believing</vt:lpstr>
      <vt:lpstr>Day 6: Simplicity</vt:lpstr>
      <vt:lpstr>Day 7: Education</vt:lpstr>
      <vt:lpstr>Summary Questions</vt:lpstr>
      <vt:lpstr>Week 1 Words- Added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Martin</dc:creator>
  <cp:lastModifiedBy>Lauren Martin</cp:lastModifiedBy>
  <cp:revision>2</cp:revision>
  <dcterms:created xsi:type="dcterms:W3CDTF">2025-01-02T22:57:53Z</dcterms:created>
  <dcterms:modified xsi:type="dcterms:W3CDTF">2025-01-03T22:56:23Z</dcterms:modified>
</cp:coreProperties>
</file>