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3" r:id="rId1"/>
  </p:sldMasterIdLst>
  <p:sldIdLst>
    <p:sldId id="256" r:id="rId2"/>
    <p:sldId id="259" r:id="rId3"/>
    <p:sldId id="260" r:id="rId4"/>
    <p:sldId id="261" r:id="rId5"/>
    <p:sldId id="262" r:id="rId6"/>
    <p:sldId id="263" r:id="rId7"/>
    <p:sldId id="264" r:id="rId8"/>
    <p:sldId id="265" r:id="rId9"/>
    <p:sldId id="266" r:id="rId10"/>
    <p:sldId id="25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90" autoAdjust="0"/>
    <p:restoredTop sz="94660"/>
  </p:normalViewPr>
  <p:slideViewPr>
    <p:cSldViewPr snapToGrid="0">
      <p:cViewPr varScale="1">
        <p:scale>
          <a:sx n="77" d="100"/>
          <a:sy n="77" d="100"/>
        </p:scale>
        <p:origin x="917"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Martin" userId="6d50f2fd87512064" providerId="LiveId" clId="{C7F98A4F-8BB4-4880-90CD-02F8BDBCF8B1}"/>
    <pc:docChg chg="modSld">
      <pc:chgData name="Lauren Martin" userId="6d50f2fd87512064" providerId="LiveId" clId="{C7F98A4F-8BB4-4880-90CD-02F8BDBCF8B1}" dt="2025-01-04T00:28:21.165" v="0" actId="20577"/>
      <pc:docMkLst>
        <pc:docMk/>
      </pc:docMkLst>
      <pc:sldChg chg="modSp mod">
        <pc:chgData name="Lauren Martin" userId="6d50f2fd87512064" providerId="LiveId" clId="{C7F98A4F-8BB4-4880-90CD-02F8BDBCF8B1}" dt="2025-01-04T00:28:21.165" v="0" actId="20577"/>
        <pc:sldMkLst>
          <pc:docMk/>
          <pc:sldMk cId="3296308752" sldId="257"/>
        </pc:sldMkLst>
        <pc:spChg chg="mod">
          <ac:chgData name="Lauren Martin" userId="6d50f2fd87512064" providerId="LiveId" clId="{C7F98A4F-8BB4-4880-90CD-02F8BDBCF8B1}" dt="2025-01-04T00:28:21.165" v="0" actId="20577"/>
          <ac:spMkLst>
            <pc:docMk/>
            <pc:sldMk cId="3296308752" sldId="257"/>
            <ac:spMk id="2" creationId="{89270803-6A7A-D143-AFB0-C0223A76939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00218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18301451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9772736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10986858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019182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56341946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625828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66301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0A7B3-6521-4DCA-87E5-044747A908C1}"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634153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125521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134690-1557-4C89-A502-4959FE7FAD70}" type="datetimeFigureOut">
              <a:rPr lang="en-US" smtClean="0"/>
              <a:t>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82066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63290423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158462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314030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BE4249-C0D0-4B06-8692-E8BB871AF643}" type="datetimeFigureOut">
              <a:rPr lang="en-US" smtClean="0"/>
              <a:t>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538870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2B0DB6-F5C7-45FB-8CF3-31B45F9C2DAC}" type="datetimeFigureOut">
              <a:rPr lang="en-US" smtClean="0"/>
              <a:t>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667078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160EA64-D806-43AC-9DF2-F8C432F32B4C}" type="datetimeFigureOut">
              <a:rPr lang="en-US" smtClean="0"/>
              <a:t>1/3/2025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45236929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gnt.today/_files/ugd/92c24a_12e4971846694a82aca0131f753567cf.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BD33C-8495-206F-95F2-9AB3B49EB094}"/>
              </a:ext>
            </a:extLst>
          </p:cNvPr>
          <p:cNvSpPr>
            <a:spLocks noGrp="1"/>
          </p:cNvSpPr>
          <p:nvPr>
            <p:ph type="ctrTitle"/>
          </p:nvPr>
        </p:nvSpPr>
        <p:spPr>
          <a:xfrm>
            <a:off x="208722" y="1710268"/>
            <a:ext cx="10873408" cy="2340565"/>
          </a:xfrm>
        </p:spPr>
        <p:txBody>
          <a:bodyPr/>
          <a:lstStyle/>
          <a:p>
            <a:pPr algn="ctr"/>
            <a:r>
              <a:rPr lang="en-US" sz="3600" dirty="0">
                <a:solidFill>
                  <a:schemeClr val="accent2">
                    <a:lumMod val="75000"/>
                  </a:schemeClr>
                </a:solidFill>
              </a:rPr>
              <a:t>Global Heart of Peace Sponsored</a:t>
            </a:r>
            <a:br>
              <a:rPr lang="en-US" sz="3600" dirty="0">
                <a:solidFill>
                  <a:schemeClr val="accent2">
                    <a:lumMod val="75000"/>
                  </a:schemeClr>
                </a:solidFill>
              </a:rPr>
            </a:br>
            <a:r>
              <a:rPr lang="en-US" sz="3600" dirty="0">
                <a:solidFill>
                  <a:schemeClr val="accent2">
                    <a:lumMod val="75000"/>
                  </a:schemeClr>
                </a:solidFill>
              </a:rPr>
              <a:t>Season of Peace and Nonviolence</a:t>
            </a:r>
          </a:p>
        </p:txBody>
      </p:sp>
      <p:sp>
        <p:nvSpPr>
          <p:cNvPr id="3" name="Subtitle 2">
            <a:extLst>
              <a:ext uri="{FF2B5EF4-FFF2-40B4-BE49-F238E27FC236}">
                <a16:creationId xmlns:a16="http://schemas.microsoft.com/office/drawing/2014/main" id="{A1951710-CF9D-C3A6-F9E8-131CE2CEB847}"/>
              </a:ext>
            </a:extLst>
          </p:cNvPr>
          <p:cNvSpPr>
            <a:spLocks noGrp="1"/>
          </p:cNvSpPr>
          <p:nvPr>
            <p:ph type="subTitle" idx="1"/>
          </p:nvPr>
        </p:nvSpPr>
        <p:spPr/>
        <p:txBody>
          <a:bodyPr/>
          <a:lstStyle/>
          <a:p>
            <a:r>
              <a:rPr lang="en-US" dirty="0"/>
              <a:t>Week 4</a:t>
            </a:r>
          </a:p>
          <a:p>
            <a:endParaRPr lang="en-US" dirty="0"/>
          </a:p>
          <a:p>
            <a:endParaRPr lang="en-US" dirty="0"/>
          </a:p>
        </p:txBody>
      </p:sp>
      <p:pic>
        <p:nvPicPr>
          <p:cNvPr id="5" name="Picture 4">
            <a:extLst>
              <a:ext uri="{FF2B5EF4-FFF2-40B4-BE49-F238E27FC236}">
                <a16:creationId xmlns:a16="http://schemas.microsoft.com/office/drawing/2014/main" id="{5B8D4AC5-8D5C-92A9-FC72-FB35E6774DF2}"/>
              </a:ext>
            </a:extLst>
          </p:cNvPr>
          <p:cNvPicPr>
            <a:picLocks noChangeAspect="1"/>
          </p:cNvPicPr>
          <p:nvPr/>
        </p:nvPicPr>
        <p:blipFill>
          <a:blip r:embed="rId2"/>
          <a:stretch>
            <a:fillRect/>
          </a:stretch>
        </p:blipFill>
        <p:spPr>
          <a:xfrm>
            <a:off x="850044" y="723277"/>
            <a:ext cx="2381582" cy="1695687"/>
          </a:xfrm>
          <a:prstGeom prst="rect">
            <a:avLst/>
          </a:prstGeom>
        </p:spPr>
      </p:pic>
    </p:spTree>
    <p:extLst>
      <p:ext uri="{BB962C8B-B14F-4D97-AF65-F5344CB8AC3E}">
        <p14:creationId xmlns:p14="http://schemas.microsoft.com/office/powerpoint/2010/main" val="983495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70803-6A7A-D143-AFB0-C0223A76939E}"/>
              </a:ext>
            </a:extLst>
          </p:cNvPr>
          <p:cNvSpPr>
            <a:spLocks noGrp="1"/>
          </p:cNvSpPr>
          <p:nvPr>
            <p:ph type="title"/>
          </p:nvPr>
        </p:nvSpPr>
        <p:spPr>
          <a:xfrm>
            <a:off x="548125" y="213664"/>
            <a:ext cx="8596668" cy="602974"/>
          </a:xfrm>
        </p:spPr>
        <p:txBody>
          <a:bodyPr>
            <a:normAutofit fontScale="90000"/>
          </a:bodyPr>
          <a:lstStyle/>
          <a:p>
            <a:r>
              <a:rPr lang="en-US">
                <a:solidFill>
                  <a:schemeClr val="accent2">
                    <a:lumMod val="75000"/>
                  </a:schemeClr>
                </a:solidFill>
              </a:rPr>
              <a:t>Week 4 </a:t>
            </a:r>
            <a:r>
              <a:rPr lang="en-US" dirty="0">
                <a:solidFill>
                  <a:schemeClr val="accent2">
                    <a:lumMod val="75000"/>
                  </a:schemeClr>
                </a:solidFill>
              </a:rPr>
              <a:t>Words- Added Resources</a:t>
            </a:r>
          </a:p>
        </p:txBody>
      </p:sp>
      <p:sp>
        <p:nvSpPr>
          <p:cNvPr id="3" name="Content Placeholder 2">
            <a:extLst>
              <a:ext uri="{FF2B5EF4-FFF2-40B4-BE49-F238E27FC236}">
                <a16:creationId xmlns:a16="http://schemas.microsoft.com/office/drawing/2014/main" id="{E80AB9CA-55E9-2A82-3838-5CB7DFA82109}"/>
              </a:ext>
            </a:extLst>
          </p:cNvPr>
          <p:cNvSpPr>
            <a:spLocks noGrp="1"/>
          </p:cNvSpPr>
          <p:nvPr>
            <p:ph idx="1"/>
          </p:nvPr>
        </p:nvSpPr>
        <p:spPr>
          <a:xfrm>
            <a:off x="687272" y="1014605"/>
            <a:ext cx="9301553" cy="5316621"/>
          </a:xfrm>
        </p:spPr>
        <p:txBody>
          <a:bodyPr>
            <a:normAutofit fontScale="85000" lnSpcReduction="20000"/>
          </a:bodyPr>
          <a:lstStyle/>
          <a:p>
            <a:r>
              <a:rPr lang="en-US" b="1" dirty="0"/>
              <a:t>Day 22 – MISSION (Feb. 20</a:t>
            </a:r>
            <a:r>
              <a:rPr lang="en-US" dirty="0"/>
              <a:t>)</a:t>
            </a:r>
            <a:r>
              <a:rPr lang="en-US" b="1" dirty="0"/>
              <a:t>-</a:t>
            </a:r>
            <a:r>
              <a:rPr lang="en-US" dirty="0"/>
              <a:t>“My life is my message," Gandhi said.  Gandhi's mission was to be nonviolent.  What is your life's mission?  Think about what you want to bring to the world.  What are your intentions?  Write down some of your ideas if you choose.</a:t>
            </a:r>
            <a:r>
              <a:rPr lang="en-US" b="1" dirty="0"/>
              <a:t>  </a:t>
            </a:r>
          </a:p>
          <a:p>
            <a:r>
              <a:rPr lang="en-US" b="1" dirty="0"/>
              <a:t>Day 23 – PRAYER (Feb. 21</a:t>
            </a:r>
            <a:r>
              <a:rPr lang="en-US" dirty="0"/>
              <a:t>)</a:t>
            </a:r>
            <a:r>
              <a:rPr lang="en-US" b="1" dirty="0"/>
              <a:t>-</a:t>
            </a:r>
            <a:r>
              <a:rPr lang="en-US" dirty="0"/>
              <a:t> Gandhi said: "Prayer from the heart can achieve what nothing else in the world can." Take a moment. Visualize peace in your heart, in your friends, in your family, on the planet.  Let peace begin with you. </a:t>
            </a:r>
          </a:p>
          <a:p>
            <a:r>
              <a:rPr lang="en-US" b="1" dirty="0"/>
              <a:t>Day 24 – HARMONY (Feb. 22)- </a:t>
            </a:r>
            <a:r>
              <a:rPr lang="en-US" dirty="0"/>
              <a:t>Bring Harmony today. See the good in yourself and others. Say only good things about others today. </a:t>
            </a:r>
          </a:p>
          <a:p>
            <a:r>
              <a:rPr lang="en-US" b="1" dirty="0"/>
              <a:t>Day 25 – FRIENDLINESS (Feb. 23)-</a:t>
            </a:r>
            <a:r>
              <a:rPr lang="en-US" dirty="0"/>
              <a:t> Do you know that strangers are simply friends you haven't met yet? Expand your circle of friends today. Meet someone new. Say "Hi" to five people you don't know or just be friendly to someone that you have never made the effort with before. </a:t>
            </a:r>
          </a:p>
          <a:p>
            <a:r>
              <a:rPr lang="en-US" b="1" dirty="0"/>
              <a:t>Day 26 – RESPECT (Feb. 24)- </a:t>
            </a:r>
            <a:r>
              <a:rPr lang="en-US" dirty="0"/>
              <a:t>We all deserve respect. Think of how it feels to be disrespected. We are all very different people, but really, we are all the same.  We are all human. The world would be really boring if we were all the same.  Respect the diversity of others.</a:t>
            </a:r>
          </a:p>
          <a:p>
            <a:r>
              <a:rPr lang="en-US" b="1" dirty="0"/>
              <a:t>Day 27 – GENEROSITY (Feb. 25)- </a:t>
            </a:r>
            <a:r>
              <a:rPr lang="en-US" dirty="0"/>
              <a:t>Start a chain reaction today. Give generously from your heart. Share a kind word.  Do someone a kindness.  Watch it flow from person to person.  Give mindfully and it flows back to enrich you. </a:t>
            </a:r>
          </a:p>
          <a:p>
            <a:r>
              <a:rPr lang="en-US" b="1" dirty="0"/>
              <a:t>Day 28 – LISTENING (Feb. 26)- </a:t>
            </a:r>
            <a:r>
              <a:rPr lang="en-US" dirty="0"/>
              <a:t>Do you know how to really listen to another person?  Do you know how to give another person your full attention, as if nothing else matters than what the other person is saying?  Do you know how to look directly at the person who is speaking without thinking about other things?   Do you know how to keep your body still while you're listening?   Try this today. Be present now. Listen with your heart. </a:t>
            </a:r>
          </a:p>
        </p:txBody>
      </p:sp>
      <p:sp>
        <p:nvSpPr>
          <p:cNvPr id="4" name="TextBox 3">
            <a:extLst>
              <a:ext uri="{FF2B5EF4-FFF2-40B4-BE49-F238E27FC236}">
                <a16:creationId xmlns:a16="http://schemas.microsoft.com/office/drawing/2014/main" id="{9CB8F484-82DE-9DFD-7B93-B172F991D6B3}"/>
              </a:ext>
            </a:extLst>
          </p:cNvPr>
          <p:cNvSpPr txBox="1"/>
          <p:nvPr/>
        </p:nvSpPr>
        <p:spPr>
          <a:xfrm>
            <a:off x="548125" y="6488668"/>
            <a:ext cx="3220753" cy="215444"/>
          </a:xfrm>
          <a:prstGeom prst="rect">
            <a:avLst/>
          </a:prstGeom>
          <a:noFill/>
        </p:spPr>
        <p:txBody>
          <a:bodyPr wrap="none" rtlCol="0">
            <a:spAutoFit/>
          </a:bodyPr>
          <a:lstStyle/>
          <a:p>
            <a:r>
              <a:rPr lang="en-US" sz="800" dirty="0"/>
              <a:t>Document Source: </a:t>
            </a:r>
            <a:r>
              <a:rPr lang="en-US" sz="800" dirty="0">
                <a:hlinkClick r:id="rId2"/>
              </a:rPr>
              <a:t>Microsoft Word - 64-Daily_Practices-TEENS.doc</a:t>
            </a:r>
            <a:endParaRPr lang="en-US" sz="800" dirty="0"/>
          </a:p>
        </p:txBody>
      </p:sp>
    </p:spTree>
    <p:extLst>
      <p:ext uri="{BB962C8B-B14F-4D97-AF65-F5344CB8AC3E}">
        <p14:creationId xmlns:p14="http://schemas.microsoft.com/office/powerpoint/2010/main" val="3296308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B69F1-25BA-DF65-F21A-3D9F04FB53A9}"/>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22: Mission</a:t>
            </a:r>
          </a:p>
        </p:txBody>
      </p:sp>
      <p:pic>
        <p:nvPicPr>
          <p:cNvPr id="3" name="Picture 2">
            <a:extLst>
              <a:ext uri="{FF2B5EF4-FFF2-40B4-BE49-F238E27FC236}">
                <a16:creationId xmlns:a16="http://schemas.microsoft.com/office/drawing/2014/main" id="{A54349AF-369F-DEE1-30F9-CA1329829D5F}"/>
              </a:ext>
            </a:extLst>
          </p:cNvPr>
          <p:cNvPicPr>
            <a:picLocks noChangeAspect="1"/>
          </p:cNvPicPr>
          <p:nvPr/>
        </p:nvPicPr>
        <p:blipFill>
          <a:blip r:embed="rId2"/>
          <a:srcRect/>
          <a:stretch/>
        </p:blipFill>
        <p:spPr>
          <a:xfrm>
            <a:off x="7818831" y="151492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6B943AB2-53E9-D9B1-3E8F-6DF31C086AE0}"/>
              </a:ext>
            </a:extLst>
          </p:cNvPr>
          <p:cNvSpPr/>
          <p:nvPr/>
        </p:nvSpPr>
        <p:spPr>
          <a:xfrm>
            <a:off x="824948"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solidFill>
                  <a:schemeClr val="bg1"/>
                </a:solidFill>
              </a:rPr>
              <a:t>How do you know what your mission is?</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Why is it important to have a mission?</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How does your mission benefit mankind?</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What are you doing to live in alignment with your mission?</a:t>
            </a:r>
          </a:p>
          <a:p>
            <a:pPr marL="285750" indent="-285750">
              <a:buFont typeface="Wingdings" panose="05000000000000000000" pitchFamily="2" charset="2"/>
              <a:buChar char="Ø"/>
            </a:pPr>
            <a:endParaRPr lang="en-US" sz="2000" dirty="0">
              <a:solidFill>
                <a:schemeClr val="bg1"/>
              </a:solidFill>
            </a:endParaRPr>
          </a:p>
        </p:txBody>
      </p:sp>
    </p:spTree>
    <p:extLst>
      <p:ext uri="{BB962C8B-B14F-4D97-AF65-F5344CB8AC3E}">
        <p14:creationId xmlns:p14="http://schemas.microsoft.com/office/powerpoint/2010/main" val="337332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8071C3-835A-0386-CE87-4DE50BD10A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E18177-444D-7009-41D3-5D4C37BE1ED6}"/>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23: Prayer</a:t>
            </a:r>
          </a:p>
        </p:txBody>
      </p:sp>
      <p:sp>
        <p:nvSpPr>
          <p:cNvPr id="8" name="Rectangle: Rounded Corners 7">
            <a:extLst>
              <a:ext uri="{FF2B5EF4-FFF2-40B4-BE49-F238E27FC236}">
                <a16:creationId xmlns:a16="http://schemas.microsoft.com/office/drawing/2014/main" id="{773BC9CD-F155-C3BB-736F-728E2BAC7E3B}"/>
              </a:ext>
            </a:extLst>
          </p:cNvPr>
          <p:cNvSpPr/>
          <p:nvPr/>
        </p:nvSpPr>
        <p:spPr>
          <a:xfrm>
            <a:off x="5247861"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Why is prayer important?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important are the words you choose when you pray?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often should you pray?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Is there a wrong way to pray?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do you think would happen if you increased how much you pray?</a:t>
            </a:r>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556EDE5A-DF04-37B7-0660-B072ECF8C9E5}"/>
              </a:ext>
            </a:extLst>
          </p:cNvPr>
          <p:cNvPicPr>
            <a:picLocks noChangeAspect="1"/>
          </p:cNvPicPr>
          <p:nvPr/>
        </p:nvPicPr>
        <p:blipFill>
          <a:blip r:embed="rId2"/>
          <a:srcRect/>
          <a:stretch/>
        </p:blipFill>
        <p:spPr>
          <a:xfrm>
            <a:off x="314739" y="1699856"/>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540604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1F870-A355-AE1D-8044-CD67248009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1D8C6F-B13E-2C0D-DCC3-F4AA3A3FA1E3}"/>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24: Harmony</a:t>
            </a:r>
          </a:p>
        </p:txBody>
      </p:sp>
      <p:pic>
        <p:nvPicPr>
          <p:cNvPr id="3" name="Picture 2">
            <a:extLst>
              <a:ext uri="{FF2B5EF4-FFF2-40B4-BE49-F238E27FC236}">
                <a16:creationId xmlns:a16="http://schemas.microsoft.com/office/drawing/2014/main" id="{55938968-6F08-D253-9F05-373660414B73}"/>
              </a:ext>
            </a:extLst>
          </p:cNvPr>
          <p:cNvPicPr>
            <a:picLocks noChangeAspect="1"/>
          </p:cNvPicPr>
          <p:nvPr/>
        </p:nvPicPr>
        <p:blipFill>
          <a:blip r:embed="rId2"/>
          <a:srcRect l="8085" r="8085"/>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3B9EC61A-9009-61A1-5271-7E8C40183FF4}"/>
              </a:ext>
            </a:extLst>
          </p:cNvPr>
          <p:cNvSpPr/>
          <p:nvPr/>
        </p:nvSpPr>
        <p:spPr>
          <a:xfrm>
            <a:off x="844826" y="1328002"/>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is harmony?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can we increase harmony in our relationships?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Do you have to always be in agreement to have harmony?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steps are needed to ensure harmony?</a:t>
            </a:r>
          </a:p>
        </p:txBody>
      </p:sp>
    </p:spTree>
    <p:extLst>
      <p:ext uri="{BB962C8B-B14F-4D97-AF65-F5344CB8AC3E}">
        <p14:creationId xmlns:p14="http://schemas.microsoft.com/office/powerpoint/2010/main" val="3399099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C602F-FD53-D6D6-968E-40903E6C46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B509E5-EC55-6913-426C-B881794A8478}"/>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25: Friendliness</a:t>
            </a:r>
          </a:p>
        </p:txBody>
      </p:sp>
      <p:sp>
        <p:nvSpPr>
          <p:cNvPr id="8" name="Rectangle: Rounded Corners 7">
            <a:extLst>
              <a:ext uri="{FF2B5EF4-FFF2-40B4-BE49-F238E27FC236}">
                <a16:creationId xmlns:a16="http://schemas.microsoft.com/office/drawing/2014/main" id="{876310D0-0DAE-129D-F990-1ED0FB2C742F}"/>
              </a:ext>
            </a:extLst>
          </p:cNvPr>
          <p:cNvSpPr/>
          <p:nvPr/>
        </p:nvSpPr>
        <p:spPr>
          <a:xfrm>
            <a:off x="5218044"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makes a good friend?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can we practice friendliness with those we don’t care for?</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Why is it important to be friendly especially when we aren’t feeling friendly?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can increased friendliness change the world?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DD548A34-A2EB-FE9B-00BC-CD2E014F72A3}"/>
              </a:ext>
            </a:extLst>
          </p:cNvPr>
          <p:cNvPicPr>
            <a:picLocks noChangeAspect="1"/>
          </p:cNvPicPr>
          <p:nvPr/>
        </p:nvPicPr>
        <p:blipFill>
          <a:blip r:embed="rId2"/>
          <a:srcRect/>
          <a:stretch/>
        </p:blipFill>
        <p:spPr>
          <a:xfrm>
            <a:off x="404191" y="1709794"/>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758357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18AE5-26FC-9179-3074-5B8A5C10A9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7F99B-7B88-D3DE-1F7E-129E11B3A391}"/>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26: Respect</a:t>
            </a:r>
          </a:p>
        </p:txBody>
      </p:sp>
      <p:pic>
        <p:nvPicPr>
          <p:cNvPr id="3" name="Picture 2">
            <a:extLst>
              <a:ext uri="{FF2B5EF4-FFF2-40B4-BE49-F238E27FC236}">
                <a16:creationId xmlns:a16="http://schemas.microsoft.com/office/drawing/2014/main" id="{1068A068-CE5B-D12B-B2B3-1B4B79D59E9A}"/>
              </a:ext>
            </a:extLst>
          </p:cNvPr>
          <p:cNvPicPr>
            <a:picLocks noChangeAspect="1"/>
          </p:cNvPicPr>
          <p:nvPr/>
        </p:nvPicPr>
        <p:blipFill>
          <a:blip r:embed="rId2"/>
          <a:srcRect/>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6896F1AA-04E2-5686-0C33-159D2D53971D}"/>
              </a:ext>
            </a:extLst>
          </p:cNvPr>
          <p:cNvSpPr/>
          <p:nvPr/>
        </p:nvSpPr>
        <p:spPr>
          <a:xfrm>
            <a:off x="844826" y="1328002"/>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does respect feel like?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we practice respect for people who we don’t agree with?</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Does respect need to be earned?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Do you have to approve of everything someone does to respect them?</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easy is it to respect yourself?  Is it possible for other’s to respect you if you can’t respect yourself?</a:t>
            </a:r>
          </a:p>
        </p:txBody>
      </p:sp>
    </p:spTree>
    <p:extLst>
      <p:ext uri="{BB962C8B-B14F-4D97-AF65-F5344CB8AC3E}">
        <p14:creationId xmlns:p14="http://schemas.microsoft.com/office/powerpoint/2010/main" val="4214896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C4DDE-0914-752F-9714-E1A98855AD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7A4D64-B6DB-78C7-3571-500CEF5F11D2}"/>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27: Generosity</a:t>
            </a:r>
          </a:p>
        </p:txBody>
      </p:sp>
      <p:sp>
        <p:nvSpPr>
          <p:cNvPr id="8" name="Rectangle: Rounded Corners 7">
            <a:extLst>
              <a:ext uri="{FF2B5EF4-FFF2-40B4-BE49-F238E27FC236}">
                <a16:creationId xmlns:a16="http://schemas.microsoft.com/office/drawing/2014/main" id="{0B3B6F3B-C48F-AE3E-04AD-8602482185F0}"/>
              </a:ext>
            </a:extLst>
          </p:cNvPr>
          <p:cNvSpPr/>
          <p:nvPr/>
        </p:nvSpPr>
        <p:spPr>
          <a:xfrm>
            <a:off x="5247861"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does generosity mean to you?</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In what ways can you be generous without being rich?</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Can you be too generous?  What effects can happen to your life if you are too generous?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happens if you are more generous than someone else in a relationship?</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blocks do you have around generosity?</a:t>
            </a:r>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FB800A22-DE70-C1DA-4B53-FF1E52EEE292}"/>
              </a:ext>
            </a:extLst>
          </p:cNvPr>
          <p:cNvPicPr>
            <a:picLocks noChangeAspect="1"/>
          </p:cNvPicPr>
          <p:nvPr/>
        </p:nvPicPr>
        <p:blipFill>
          <a:blip r:embed="rId2"/>
          <a:srcRect l="8085" r="8085"/>
          <a:stretch/>
        </p:blipFill>
        <p:spPr>
          <a:xfrm>
            <a:off x="563217" y="1570514"/>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528546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AA98E-39A7-5178-7D52-9A06D91643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4BF055-2F38-A68B-79AB-E4ECB200BFE0}"/>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28: Listening</a:t>
            </a:r>
          </a:p>
        </p:txBody>
      </p:sp>
      <p:pic>
        <p:nvPicPr>
          <p:cNvPr id="3" name="Picture 2">
            <a:extLst>
              <a:ext uri="{FF2B5EF4-FFF2-40B4-BE49-F238E27FC236}">
                <a16:creationId xmlns:a16="http://schemas.microsoft.com/office/drawing/2014/main" id="{8866FF62-16CC-2DD2-D529-2B34A6C72560}"/>
              </a:ext>
            </a:extLst>
          </p:cNvPr>
          <p:cNvPicPr>
            <a:picLocks noChangeAspect="1"/>
          </p:cNvPicPr>
          <p:nvPr/>
        </p:nvPicPr>
        <p:blipFill>
          <a:blip r:embed="rId2"/>
          <a:srcRect/>
          <a:stretch/>
        </p:blipFill>
        <p:spPr>
          <a:xfrm>
            <a:off x="7848648" y="1514925"/>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F1AFC9E1-E4AE-40CC-442D-0E179AF75196}"/>
              </a:ext>
            </a:extLst>
          </p:cNvPr>
          <p:cNvSpPr/>
          <p:nvPr/>
        </p:nvSpPr>
        <p:spPr>
          <a:xfrm>
            <a:off x="844826" y="1328001"/>
            <a:ext cx="6132444" cy="4675233"/>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Why is listening important?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blocks do you experience in listening?</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do you do when listening to something makes you feel uncomfortable?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can you tell when someone is truly listening?  How does it make you feel?</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effects can listening have on relationships?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spTree>
    <p:extLst>
      <p:ext uri="{BB962C8B-B14F-4D97-AF65-F5344CB8AC3E}">
        <p14:creationId xmlns:p14="http://schemas.microsoft.com/office/powerpoint/2010/main" val="1927754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41590-471E-805A-D325-F804ACF358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739A65-A5A5-0E14-F308-6DBECEB91837}"/>
              </a:ext>
            </a:extLst>
          </p:cNvPr>
          <p:cNvSpPr>
            <a:spLocks noGrp="1"/>
          </p:cNvSpPr>
          <p:nvPr>
            <p:ph type="title"/>
          </p:nvPr>
        </p:nvSpPr>
        <p:spPr>
          <a:xfrm>
            <a:off x="548125" y="213663"/>
            <a:ext cx="8596668" cy="602974"/>
          </a:xfrm>
        </p:spPr>
        <p:txBody>
          <a:bodyPr>
            <a:normAutofit fontScale="90000"/>
          </a:bodyPr>
          <a:lstStyle/>
          <a:p>
            <a:r>
              <a:rPr lang="en-US" dirty="0">
                <a:solidFill>
                  <a:schemeClr val="accent2">
                    <a:lumMod val="75000"/>
                  </a:schemeClr>
                </a:solidFill>
              </a:rPr>
              <a:t>Summary Questions</a:t>
            </a:r>
          </a:p>
        </p:txBody>
      </p:sp>
      <p:sp>
        <p:nvSpPr>
          <p:cNvPr id="3" name="Content Placeholder 2">
            <a:extLst>
              <a:ext uri="{FF2B5EF4-FFF2-40B4-BE49-F238E27FC236}">
                <a16:creationId xmlns:a16="http://schemas.microsoft.com/office/drawing/2014/main" id="{CBD9BB2E-E974-1ABD-EBF4-A36458282530}"/>
              </a:ext>
            </a:extLst>
          </p:cNvPr>
          <p:cNvSpPr>
            <a:spLocks noGrp="1"/>
          </p:cNvSpPr>
          <p:nvPr>
            <p:ph idx="1"/>
          </p:nvPr>
        </p:nvSpPr>
        <p:spPr>
          <a:xfrm>
            <a:off x="687273" y="1014606"/>
            <a:ext cx="8596668" cy="4828788"/>
          </a:xfrm>
        </p:spPr>
        <p:txBody>
          <a:bodyPr>
            <a:normAutofit/>
          </a:bodyPr>
          <a:lstStyle/>
          <a:p>
            <a:r>
              <a:rPr lang="en-US" sz="2400" dirty="0"/>
              <a:t>How do this week's words apply to peace and nonviolence?</a:t>
            </a:r>
          </a:p>
          <a:p>
            <a:endParaRPr lang="en-US" sz="2400" dirty="0"/>
          </a:p>
          <a:p>
            <a:r>
              <a:rPr lang="en-US" sz="2400" dirty="0"/>
              <a:t>What challenges do this week’s words bring up for you?</a:t>
            </a:r>
          </a:p>
          <a:p>
            <a:endParaRPr lang="en-US" sz="2400" dirty="0"/>
          </a:p>
          <a:p>
            <a:r>
              <a:rPr lang="en-US" sz="2400" dirty="0"/>
              <a:t>What words do you feel you need to spend more time with?</a:t>
            </a:r>
          </a:p>
          <a:p>
            <a:endParaRPr lang="en-US" sz="2400" dirty="0"/>
          </a:p>
          <a:p>
            <a:r>
              <a:rPr lang="en-US" sz="2400" dirty="0"/>
              <a:t>What would help you most in incorporating these words in your life?</a:t>
            </a:r>
          </a:p>
          <a:p>
            <a:endParaRPr lang="en-US" dirty="0"/>
          </a:p>
          <a:p>
            <a:endParaRPr lang="en-US" dirty="0"/>
          </a:p>
        </p:txBody>
      </p:sp>
    </p:spTree>
    <p:extLst>
      <p:ext uri="{BB962C8B-B14F-4D97-AF65-F5344CB8AC3E}">
        <p14:creationId xmlns:p14="http://schemas.microsoft.com/office/powerpoint/2010/main" val="326085329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313</TotalTime>
  <Words>834</Words>
  <Application>Microsoft Office PowerPoint</Application>
  <PresentationFormat>Widescreen</PresentationFormat>
  <Paragraphs>90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Trebuchet MS</vt:lpstr>
      <vt:lpstr>Wingdings</vt:lpstr>
      <vt:lpstr>Wingdings 3</vt:lpstr>
      <vt:lpstr>Facet</vt:lpstr>
      <vt:lpstr>Global Heart of Peace Sponsored Season of Peace and Nonviolence</vt:lpstr>
      <vt:lpstr>Day 22: Mission</vt:lpstr>
      <vt:lpstr>Day 23: Prayer</vt:lpstr>
      <vt:lpstr>Day 24: Harmony</vt:lpstr>
      <vt:lpstr>Day 25: Friendliness</vt:lpstr>
      <vt:lpstr>Day 26: Respect</vt:lpstr>
      <vt:lpstr>Day 27: Generosity</vt:lpstr>
      <vt:lpstr>Day 28: Listening</vt:lpstr>
      <vt:lpstr>Summary Questions</vt:lpstr>
      <vt:lpstr>Week 4 Words- Added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Lauren Martin</dc:creator>
  <cp:lastModifiedBy>Lauren Martin</cp:lastModifiedBy>
  <cp:revision>5</cp:revision>
  <dcterms:created xsi:type="dcterms:W3CDTF">2025-01-02T22:57:53Z</dcterms:created>
  <dcterms:modified xsi:type="dcterms:W3CDTF">2025-01-04T00:28:23Z</dcterms:modified>
</cp:coreProperties>
</file>