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3" r:id="rId1"/>
  </p:sldMasterIdLst>
  <p:sldIdLst>
    <p:sldId id="256" r:id="rId2"/>
    <p:sldId id="259" r:id="rId3"/>
    <p:sldId id="260" r:id="rId4"/>
    <p:sldId id="261" r:id="rId5"/>
    <p:sldId id="262" r:id="rId6"/>
    <p:sldId id="263" r:id="rId7"/>
    <p:sldId id="264" r:id="rId8"/>
    <p:sldId id="265" r:id="rId9"/>
    <p:sldId id="266" r:id="rId10"/>
    <p:sldId id="25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60"/>
  </p:normalViewPr>
  <p:slideViewPr>
    <p:cSldViewPr snapToGrid="0">
      <p:cViewPr varScale="1">
        <p:scale>
          <a:sx n="55" d="100"/>
          <a:sy n="55" d="100"/>
        </p:scale>
        <p:origin x="739"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Martin" userId="6d50f2fd87512064" providerId="LiveId" clId="{B3848B61-CAC2-47B4-8822-B353CDFC7A1E}"/>
    <pc:docChg chg="undo custSel modSld">
      <pc:chgData name="Lauren Martin" userId="6d50f2fd87512064" providerId="LiveId" clId="{B3848B61-CAC2-47B4-8822-B353CDFC7A1E}" dt="2025-01-04T17:57:40.154" v="1835" actId="20577"/>
      <pc:docMkLst>
        <pc:docMk/>
      </pc:docMkLst>
      <pc:sldChg chg="modSp mod">
        <pc:chgData name="Lauren Martin" userId="6d50f2fd87512064" providerId="LiveId" clId="{B3848B61-CAC2-47B4-8822-B353CDFC7A1E}" dt="2025-01-04T00:30:26.378" v="0" actId="20577"/>
        <pc:sldMkLst>
          <pc:docMk/>
          <pc:sldMk cId="983495502" sldId="256"/>
        </pc:sldMkLst>
        <pc:spChg chg="mod">
          <ac:chgData name="Lauren Martin" userId="6d50f2fd87512064" providerId="LiveId" clId="{B3848B61-CAC2-47B4-8822-B353CDFC7A1E}" dt="2025-01-04T00:30:26.378" v="0" actId="20577"/>
          <ac:spMkLst>
            <pc:docMk/>
            <pc:sldMk cId="983495502" sldId="256"/>
            <ac:spMk id="3" creationId="{A1951710-CF9D-C3A6-F9E8-131CE2CEB847}"/>
          </ac:spMkLst>
        </pc:spChg>
      </pc:sldChg>
      <pc:sldChg chg="modSp mod">
        <pc:chgData name="Lauren Martin" userId="6d50f2fd87512064" providerId="LiveId" clId="{B3848B61-CAC2-47B4-8822-B353CDFC7A1E}" dt="2025-01-04T00:47:59.559" v="1829" actId="113"/>
        <pc:sldMkLst>
          <pc:docMk/>
          <pc:sldMk cId="3296308752" sldId="257"/>
        </pc:sldMkLst>
        <pc:spChg chg="mod">
          <ac:chgData name="Lauren Martin" userId="6d50f2fd87512064" providerId="LiveId" clId="{B3848B61-CAC2-47B4-8822-B353CDFC7A1E}" dt="2025-01-04T00:45:35.338" v="1766" actId="20577"/>
          <ac:spMkLst>
            <pc:docMk/>
            <pc:sldMk cId="3296308752" sldId="257"/>
            <ac:spMk id="2" creationId="{89270803-6A7A-D143-AFB0-C0223A76939E}"/>
          </ac:spMkLst>
        </pc:spChg>
        <pc:spChg chg="mod">
          <ac:chgData name="Lauren Martin" userId="6d50f2fd87512064" providerId="LiveId" clId="{B3848B61-CAC2-47B4-8822-B353CDFC7A1E}" dt="2025-01-04T00:47:59.559" v="1829" actId="113"/>
          <ac:spMkLst>
            <pc:docMk/>
            <pc:sldMk cId="3296308752" sldId="257"/>
            <ac:spMk id="3" creationId="{E80AB9CA-55E9-2A82-3838-5CB7DFA82109}"/>
          </ac:spMkLst>
        </pc:spChg>
      </pc:sldChg>
      <pc:sldChg chg="modSp mod">
        <pc:chgData name="Lauren Martin" userId="6d50f2fd87512064" providerId="LiveId" clId="{B3848B61-CAC2-47B4-8822-B353CDFC7A1E}" dt="2025-01-04T00:32:39.286" v="288" actId="20577"/>
        <pc:sldMkLst>
          <pc:docMk/>
          <pc:sldMk cId="3373321807" sldId="259"/>
        </pc:sldMkLst>
        <pc:spChg chg="mod">
          <ac:chgData name="Lauren Martin" userId="6d50f2fd87512064" providerId="LiveId" clId="{B3848B61-CAC2-47B4-8822-B353CDFC7A1E}" dt="2025-01-04T00:30:54.335" v="11" actId="20577"/>
          <ac:spMkLst>
            <pc:docMk/>
            <pc:sldMk cId="3373321807" sldId="259"/>
            <ac:spMk id="2" creationId="{54DB69F1-25BA-DF65-F21A-3D9F04FB53A9}"/>
          </ac:spMkLst>
        </pc:spChg>
        <pc:spChg chg="mod">
          <ac:chgData name="Lauren Martin" userId="6d50f2fd87512064" providerId="LiveId" clId="{B3848B61-CAC2-47B4-8822-B353CDFC7A1E}" dt="2025-01-04T00:32:39.286" v="288" actId="20577"/>
          <ac:spMkLst>
            <pc:docMk/>
            <pc:sldMk cId="3373321807" sldId="259"/>
            <ac:spMk id="8" creationId="{6B943AB2-53E9-D9B1-3E8F-6DF31C086AE0}"/>
          </ac:spMkLst>
        </pc:spChg>
        <pc:picChg chg="mod">
          <ac:chgData name="Lauren Martin" userId="6d50f2fd87512064" providerId="LiveId" clId="{B3848B61-CAC2-47B4-8822-B353CDFC7A1E}" dt="2025-01-04T00:30:40.709" v="1" actId="14826"/>
          <ac:picMkLst>
            <pc:docMk/>
            <pc:sldMk cId="3373321807" sldId="259"/>
            <ac:picMk id="3" creationId="{A54349AF-369F-DEE1-30F9-CA1329829D5F}"/>
          </ac:picMkLst>
        </pc:picChg>
      </pc:sldChg>
      <pc:sldChg chg="modSp mod">
        <pc:chgData name="Lauren Martin" userId="6d50f2fd87512064" providerId="LiveId" clId="{B3848B61-CAC2-47B4-8822-B353CDFC7A1E}" dt="2025-01-04T00:34:09.403" v="495" actId="20577"/>
        <pc:sldMkLst>
          <pc:docMk/>
          <pc:sldMk cId="1540604218" sldId="260"/>
        </pc:sldMkLst>
        <pc:spChg chg="mod">
          <ac:chgData name="Lauren Martin" userId="6d50f2fd87512064" providerId="LiveId" clId="{B3848B61-CAC2-47B4-8822-B353CDFC7A1E}" dt="2025-01-04T00:33:05.743" v="299" actId="20577"/>
          <ac:spMkLst>
            <pc:docMk/>
            <pc:sldMk cId="1540604218" sldId="260"/>
            <ac:spMk id="2" creationId="{51E18177-444D-7009-41D3-5D4C37BE1ED6}"/>
          </ac:spMkLst>
        </pc:spChg>
        <pc:spChg chg="mod">
          <ac:chgData name="Lauren Martin" userId="6d50f2fd87512064" providerId="LiveId" clId="{B3848B61-CAC2-47B4-8822-B353CDFC7A1E}" dt="2025-01-04T00:34:09.403" v="495" actId="20577"/>
          <ac:spMkLst>
            <pc:docMk/>
            <pc:sldMk cId="1540604218" sldId="260"/>
            <ac:spMk id="8" creationId="{773BC9CD-F155-C3BB-736F-728E2BAC7E3B}"/>
          </ac:spMkLst>
        </pc:spChg>
        <pc:picChg chg="mod">
          <ac:chgData name="Lauren Martin" userId="6d50f2fd87512064" providerId="LiveId" clId="{B3848B61-CAC2-47B4-8822-B353CDFC7A1E}" dt="2025-01-04T00:32:52.423" v="289" actId="14826"/>
          <ac:picMkLst>
            <pc:docMk/>
            <pc:sldMk cId="1540604218" sldId="260"/>
            <ac:picMk id="5" creationId="{556EDE5A-DF04-37B7-0660-B072ECF8C9E5}"/>
          </ac:picMkLst>
        </pc:picChg>
      </pc:sldChg>
      <pc:sldChg chg="modSp mod">
        <pc:chgData name="Lauren Martin" userId="6d50f2fd87512064" providerId="LiveId" clId="{B3848B61-CAC2-47B4-8822-B353CDFC7A1E}" dt="2025-01-04T00:37:12.220" v="815" actId="20577"/>
        <pc:sldMkLst>
          <pc:docMk/>
          <pc:sldMk cId="3399099372" sldId="261"/>
        </pc:sldMkLst>
        <pc:spChg chg="mod">
          <ac:chgData name="Lauren Martin" userId="6d50f2fd87512064" providerId="LiveId" clId="{B3848B61-CAC2-47B4-8822-B353CDFC7A1E}" dt="2025-01-04T00:34:31.061" v="506" actId="20577"/>
          <ac:spMkLst>
            <pc:docMk/>
            <pc:sldMk cId="3399099372" sldId="261"/>
            <ac:spMk id="2" creationId="{F11D8C6F-B13E-2C0D-DCC3-F4AA3A3FA1E3}"/>
          </ac:spMkLst>
        </pc:spChg>
        <pc:spChg chg="mod">
          <ac:chgData name="Lauren Martin" userId="6d50f2fd87512064" providerId="LiveId" clId="{B3848B61-CAC2-47B4-8822-B353CDFC7A1E}" dt="2025-01-04T00:37:12.220" v="815" actId="20577"/>
          <ac:spMkLst>
            <pc:docMk/>
            <pc:sldMk cId="3399099372" sldId="261"/>
            <ac:spMk id="8" creationId="{3B9EC61A-9009-61A1-5271-7E8C40183FF4}"/>
          </ac:spMkLst>
        </pc:spChg>
        <pc:picChg chg="mod">
          <ac:chgData name="Lauren Martin" userId="6d50f2fd87512064" providerId="LiveId" clId="{B3848B61-CAC2-47B4-8822-B353CDFC7A1E}" dt="2025-01-04T00:34:21.436" v="496" actId="14826"/>
          <ac:picMkLst>
            <pc:docMk/>
            <pc:sldMk cId="3399099372" sldId="261"/>
            <ac:picMk id="3" creationId="{55938968-6F08-D253-9F05-373660414B73}"/>
          </ac:picMkLst>
        </pc:picChg>
      </pc:sldChg>
      <pc:sldChg chg="modSp mod">
        <pc:chgData name="Lauren Martin" userId="6d50f2fd87512064" providerId="LiveId" clId="{B3848B61-CAC2-47B4-8822-B353CDFC7A1E}" dt="2025-01-04T17:57:40.154" v="1835" actId="20577"/>
        <pc:sldMkLst>
          <pc:docMk/>
          <pc:sldMk cId="758357300" sldId="262"/>
        </pc:sldMkLst>
        <pc:spChg chg="mod">
          <ac:chgData name="Lauren Martin" userId="6d50f2fd87512064" providerId="LiveId" clId="{B3848B61-CAC2-47B4-8822-B353CDFC7A1E}" dt="2025-01-04T00:37:33.759" v="824" actId="20577"/>
          <ac:spMkLst>
            <pc:docMk/>
            <pc:sldMk cId="758357300" sldId="262"/>
            <ac:spMk id="2" creationId="{09B509E5-EC55-6913-426C-B881794A8478}"/>
          </ac:spMkLst>
        </pc:spChg>
        <pc:spChg chg="mod">
          <ac:chgData name="Lauren Martin" userId="6d50f2fd87512064" providerId="LiveId" clId="{B3848B61-CAC2-47B4-8822-B353CDFC7A1E}" dt="2025-01-04T17:57:40.154" v="1835" actId="20577"/>
          <ac:spMkLst>
            <pc:docMk/>
            <pc:sldMk cId="758357300" sldId="262"/>
            <ac:spMk id="8" creationId="{876310D0-0DAE-129D-F990-1ED0FB2C742F}"/>
          </ac:spMkLst>
        </pc:spChg>
        <pc:picChg chg="mod">
          <ac:chgData name="Lauren Martin" userId="6d50f2fd87512064" providerId="LiveId" clId="{B3848B61-CAC2-47B4-8822-B353CDFC7A1E}" dt="2025-01-04T00:37:25.305" v="816" actId="14826"/>
          <ac:picMkLst>
            <pc:docMk/>
            <pc:sldMk cId="758357300" sldId="262"/>
            <ac:picMk id="5" creationId="{DD548A34-A2EB-FE9B-00BC-CD2E014F72A3}"/>
          </ac:picMkLst>
        </pc:picChg>
      </pc:sldChg>
      <pc:sldChg chg="modSp mod">
        <pc:chgData name="Lauren Martin" userId="6d50f2fd87512064" providerId="LiveId" clId="{B3848B61-CAC2-47B4-8822-B353CDFC7A1E}" dt="2025-01-04T00:40:43.377" v="1244" actId="20577"/>
        <pc:sldMkLst>
          <pc:docMk/>
          <pc:sldMk cId="4214896135" sldId="263"/>
        </pc:sldMkLst>
        <pc:spChg chg="mod">
          <ac:chgData name="Lauren Martin" userId="6d50f2fd87512064" providerId="LiveId" clId="{B3848B61-CAC2-47B4-8822-B353CDFC7A1E}" dt="2025-01-04T00:39:41.493" v="1053" actId="20577"/>
          <ac:spMkLst>
            <pc:docMk/>
            <pc:sldMk cId="4214896135" sldId="263"/>
            <ac:spMk id="2" creationId="{46C7F99B-7B88-D3DE-1F7E-129E11B3A391}"/>
          </ac:spMkLst>
        </pc:spChg>
        <pc:spChg chg="mod">
          <ac:chgData name="Lauren Martin" userId="6d50f2fd87512064" providerId="LiveId" clId="{B3848B61-CAC2-47B4-8822-B353CDFC7A1E}" dt="2025-01-04T00:40:43.377" v="1244" actId="20577"/>
          <ac:spMkLst>
            <pc:docMk/>
            <pc:sldMk cId="4214896135" sldId="263"/>
            <ac:spMk id="8" creationId="{6896F1AA-04E2-5686-0C33-159D2D53971D}"/>
          </ac:spMkLst>
        </pc:spChg>
        <pc:picChg chg="mod">
          <ac:chgData name="Lauren Martin" userId="6d50f2fd87512064" providerId="LiveId" clId="{B3848B61-CAC2-47B4-8822-B353CDFC7A1E}" dt="2025-01-04T00:39:32.178" v="1041" actId="14826"/>
          <ac:picMkLst>
            <pc:docMk/>
            <pc:sldMk cId="4214896135" sldId="263"/>
            <ac:picMk id="3" creationId="{1068A068-CE5B-D12B-B2B3-1B4B79D59E9A}"/>
          </ac:picMkLst>
        </pc:picChg>
      </pc:sldChg>
      <pc:sldChg chg="modSp mod">
        <pc:chgData name="Lauren Martin" userId="6d50f2fd87512064" providerId="LiveId" clId="{B3848B61-CAC2-47B4-8822-B353CDFC7A1E}" dt="2025-01-04T00:42:48.518" v="1452" actId="20577"/>
        <pc:sldMkLst>
          <pc:docMk/>
          <pc:sldMk cId="2528546415" sldId="264"/>
        </pc:sldMkLst>
        <pc:spChg chg="mod">
          <ac:chgData name="Lauren Martin" userId="6d50f2fd87512064" providerId="LiveId" clId="{B3848B61-CAC2-47B4-8822-B353CDFC7A1E}" dt="2025-01-04T00:41:08.161" v="1261" actId="20577"/>
          <ac:spMkLst>
            <pc:docMk/>
            <pc:sldMk cId="2528546415" sldId="264"/>
            <ac:spMk id="2" creationId="{537A4D64-B6DB-78C7-3571-500CEF5F11D2}"/>
          </ac:spMkLst>
        </pc:spChg>
        <pc:spChg chg="mod">
          <ac:chgData name="Lauren Martin" userId="6d50f2fd87512064" providerId="LiveId" clId="{B3848B61-CAC2-47B4-8822-B353CDFC7A1E}" dt="2025-01-04T00:42:48.518" v="1452" actId="20577"/>
          <ac:spMkLst>
            <pc:docMk/>
            <pc:sldMk cId="2528546415" sldId="264"/>
            <ac:spMk id="8" creationId="{0B3B6F3B-C48F-AE3E-04AD-8602482185F0}"/>
          </ac:spMkLst>
        </pc:spChg>
        <pc:picChg chg="mod">
          <ac:chgData name="Lauren Martin" userId="6d50f2fd87512064" providerId="LiveId" clId="{B3848B61-CAC2-47B4-8822-B353CDFC7A1E}" dt="2025-01-04T00:40:58.806" v="1245" actId="14826"/>
          <ac:picMkLst>
            <pc:docMk/>
            <pc:sldMk cId="2528546415" sldId="264"/>
            <ac:picMk id="5" creationId="{FB800A22-DE70-C1DA-4B53-FF1E52EEE292}"/>
          </ac:picMkLst>
        </pc:picChg>
      </pc:sldChg>
      <pc:sldChg chg="modSp mod">
        <pc:chgData name="Lauren Martin" userId="6d50f2fd87512064" providerId="LiveId" clId="{B3848B61-CAC2-47B4-8822-B353CDFC7A1E}" dt="2025-01-04T00:45:29.466" v="1765" actId="20577"/>
        <pc:sldMkLst>
          <pc:docMk/>
          <pc:sldMk cId="1927754300" sldId="265"/>
        </pc:sldMkLst>
        <pc:spChg chg="mod">
          <ac:chgData name="Lauren Martin" userId="6d50f2fd87512064" providerId="LiveId" clId="{B3848B61-CAC2-47B4-8822-B353CDFC7A1E}" dt="2025-01-04T00:43:16.884" v="1471" actId="20577"/>
          <ac:spMkLst>
            <pc:docMk/>
            <pc:sldMk cId="1927754300" sldId="265"/>
            <ac:spMk id="2" creationId="{324BF055-2F38-A68B-79AB-E4ECB200BFE0}"/>
          </ac:spMkLst>
        </pc:spChg>
        <pc:spChg chg="mod">
          <ac:chgData name="Lauren Martin" userId="6d50f2fd87512064" providerId="LiveId" clId="{B3848B61-CAC2-47B4-8822-B353CDFC7A1E}" dt="2025-01-04T00:45:29.466" v="1765" actId="20577"/>
          <ac:spMkLst>
            <pc:docMk/>
            <pc:sldMk cId="1927754300" sldId="265"/>
            <ac:spMk id="8" creationId="{F1AFC9E1-E4AE-40CC-442D-0E179AF75196}"/>
          </ac:spMkLst>
        </pc:spChg>
        <pc:picChg chg="mod">
          <ac:chgData name="Lauren Martin" userId="6d50f2fd87512064" providerId="LiveId" clId="{B3848B61-CAC2-47B4-8822-B353CDFC7A1E}" dt="2025-01-04T00:43:04.117" v="1453" actId="14826"/>
          <ac:picMkLst>
            <pc:docMk/>
            <pc:sldMk cId="1927754300" sldId="265"/>
            <ac:picMk id="3" creationId="{8866FF62-16CC-2DD2-D529-2B34A6C7256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002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8301451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772736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10986858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019182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56341946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62582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66301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0A7B3-6521-4DCA-87E5-044747A908C1}"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3415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2552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8206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6329042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15846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314030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BE4249-C0D0-4B06-8692-E8BB871AF643}"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3887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B0DB6-F5C7-45FB-8CF3-31B45F9C2DAC}" type="datetimeFigureOut">
              <a:rPr lang="en-US" smtClean="0"/>
              <a:t>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667078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60EA64-D806-43AC-9DF2-F8C432F32B4C}" type="datetimeFigureOut">
              <a:rPr lang="en-US" smtClean="0"/>
              <a:t>1/4/2025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5236929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gnt.today/_files/ugd/92c24a_12e4971846694a82aca0131f753567cf.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BD33C-8495-206F-95F2-9AB3B49EB094}"/>
              </a:ext>
            </a:extLst>
          </p:cNvPr>
          <p:cNvSpPr>
            <a:spLocks noGrp="1"/>
          </p:cNvSpPr>
          <p:nvPr>
            <p:ph type="ctrTitle"/>
          </p:nvPr>
        </p:nvSpPr>
        <p:spPr>
          <a:xfrm>
            <a:off x="208722" y="1710268"/>
            <a:ext cx="10873408" cy="2340565"/>
          </a:xfrm>
        </p:spPr>
        <p:txBody>
          <a:bodyPr/>
          <a:lstStyle/>
          <a:p>
            <a:pPr algn="ctr"/>
            <a:r>
              <a:rPr lang="en-US" sz="3600" dirty="0">
                <a:solidFill>
                  <a:schemeClr val="accent2">
                    <a:lumMod val="75000"/>
                  </a:schemeClr>
                </a:solidFill>
              </a:rPr>
              <a:t>Global Heart of Peace Sponsored</a:t>
            </a:r>
            <a:br>
              <a:rPr lang="en-US" sz="3600" dirty="0">
                <a:solidFill>
                  <a:schemeClr val="accent2">
                    <a:lumMod val="75000"/>
                  </a:schemeClr>
                </a:solidFill>
              </a:rPr>
            </a:br>
            <a:r>
              <a:rPr lang="en-US" sz="3600" dirty="0">
                <a:solidFill>
                  <a:schemeClr val="accent2">
                    <a:lumMod val="75000"/>
                  </a:schemeClr>
                </a:solidFill>
              </a:rPr>
              <a:t>Season of Peace and Nonviolence</a:t>
            </a:r>
          </a:p>
        </p:txBody>
      </p:sp>
      <p:sp>
        <p:nvSpPr>
          <p:cNvPr id="3" name="Subtitle 2">
            <a:extLst>
              <a:ext uri="{FF2B5EF4-FFF2-40B4-BE49-F238E27FC236}">
                <a16:creationId xmlns:a16="http://schemas.microsoft.com/office/drawing/2014/main" id="{A1951710-CF9D-C3A6-F9E8-131CE2CEB847}"/>
              </a:ext>
            </a:extLst>
          </p:cNvPr>
          <p:cNvSpPr>
            <a:spLocks noGrp="1"/>
          </p:cNvSpPr>
          <p:nvPr>
            <p:ph type="subTitle" idx="1"/>
          </p:nvPr>
        </p:nvSpPr>
        <p:spPr/>
        <p:txBody>
          <a:bodyPr/>
          <a:lstStyle/>
          <a:p>
            <a:r>
              <a:rPr lang="en-US" dirty="0"/>
              <a:t>Week 8</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5B8D4AC5-8D5C-92A9-FC72-FB35E6774DF2}"/>
              </a:ext>
            </a:extLst>
          </p:cNvPr>
          <p:cNvPicPr>
            <a:picLocks noChangeAspect="1"/>
          </p:cNvPicPr>
          <p:nvPr/>
        </p:nvPicPr>
        <p:blipFill>
          <a:blip r:embed="rId2"/>
          <a:stretch>
            <a:fillRect/>
          </a:stretch>
        </p:blipFill>
        <p:spPr>
          <a:xfrm>
            <a:off x="850044" y="723277"/>
            <a:ext cx="2381582" cy="1695687"/>
          </a:xfrm>
          <a:prstGeom prst="rect">
            <a:avLst/>
          </a:prstGeom>
        </p:spPr>
      </p:pic>
    </p:spTree>
    <p:extLst>
      <p:ext uri="{BB962C8B-B14F-4D97-AF65-F5344CB8AC3E}">
        <p14:creationId xmlns:p14="http://schemas.microsoft.com/office/powerpoint/2010/main" val="983495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70803-6A7A-D143-AFB0-C0223A76939E}"/>
              </a:ext>
            </a:extLst>
          </p:cNvPr>
          <p:cNvSpPr>
            <a:spLocks noGrp="1"/>
          </p:cNvSpPr>
          <p:nvPr>
            <p:ph type="title"/>
          </p:nvPr>
        </p:nvSpPr>
        <p:spPr>
          <a:xfrm>
            <a:off x="548125" y="213664"/>
            <a:ext cx="8596668" cy="602974"/>
          </a:xfrm>
        </p:spPr>
        <p:txBody>
          <a:bodyPr>
            <a:normAutofit fontScale="90000"/>
          </a:bodyPr>
          <a:lstStyle/>
          <a:p>
            <a:r>
              <a:rPr lang="en-US" dirty="0">
                <a:solidFill>
                  <a:schemeClr val="accent2">
                    <a:lumMod val="75000"/>
                  </a:schemeClr>
                </a:solidFill>
              </a:rPr>
              <a:t>Week 8 Words- Added Resources</a:t>
            </a:r>
          </a:p>
        </p:txBody>
      </p:sp>
      <p:sp>
        <p:nvSpPr>
          <p:cNvPr id="3" name="Content Placeholder 2">
            <a:extLst>
              <a:ext uri="{FF2B5EF4-FFF2-40B4-BE49-F238E27FC236}">
                <a16:creationId xmlns:a16="http://schemas.microsoft.com/office/drawing/2014/main" id="{E80AB9CA-55E9-2A82-3838-5CB7DFA82109}"/>
              </a:ext>
            </a:extLst>
          </p:cNvPr>
          <p:cNvSpPr>
            <a:spLocks noGrp="1"/>
          </p:cNvSpPr>
          <p:nvPr>
            <p:ph idx="1"/>
          </p:nvPr>
        </p:nvSpPr>
        <p:spPr>
          <a:xfrm>
            <a:off x="697211" y="984788"/>
            <a:ext cx="9301553" cy="5316621"/>
          </a:xfrm>
        </p:spPr>
        <p:txBody>
          <a:bodyPr>
            <a:normAutofit fontScale="85000" lnSpcReduction="20000"/>
          </a:bodyPr>
          <a:lstStyle/>
          <a:p>
            <a:r>
              <a:rPr lang="en-US" b="1" dirty="0"/>
              <a:t>Day 50 – CHOICE (March 20) - </a:t>
            </a:r>
            <a:r>
              <a:rPr lang="en-US" dirty="0"/>
              <a:t>You have the option to choose a path of violence or nonviolence.  We are always at choice in our lives. Today, choose nonviolence. </a:t>
            </a:r>
          </a:p>
          <a:p>
            <a:r>
              <a:rPr lang="en-US" b="1" dirty="0"/>
              <a:t>Day 51 – ADVOCACY (March 21)- </a:t>
            </a:r>
            <a:r>
              <a:rPr lang="en-US" dirty="0"/>
              <a:t>“Every action for peace requires someone to exhibit the courage to challenge violence and inspire love,” said Buddhist teacher, Thich Nhat Hanh. How can you advocate for a better world today? </a:t>
            </a:r>
          </a:p>
          <a:p>
            <a:r>
              <a:rPr lang="en-US" b="1" dirty="0"/>
              <a:t>Day 52 – EQUALITY (March 22)- </a:t>
            </a:r>
            <a:r>
              <a:rPr lang="en-US" dirty="0"/>
              <a:t>“Unity among every living thing.”  Today, try to view everyone through loving, non-judgmental eyes.  See them as though they are your own brothers and sisters. </a:t>
            </a:r>
          </a:p>
          <a:p>
            <a:r>
              <a:rPr lang="en-US" b="1" dirty="0"/>
              <a:t>Day 53 – ACTION (March 23)- </a:t>
            </a:r>
            <a:r>
              <a:rPr lang="en-US" dirty="0"/>
              <a:t>“Be the change you wish to see in the world,” said Gandhi. Today, you have the choice between positive and negative action. Choose the most positive actions for the universe.  </a:t>
            </a:r>
          </a:p>
          <a:p>
            <a:r>
              <a:rPr lang="en-US" b="1" dirty="0"/>
              <a:t>Day 54 – GIVING (March 24)- </a:t>
            </a:r>
            <a:r>
              <a:rPr lang="en-US" dirty="0"/>
              <a:t>Giving and receiving go hand in hand. The more you give, the more you receive. Practice giving with no thought of return. Notice how people who never give to others, never receive from others. When you shut down your ability to give, you also shut down your ability to receive. Practice this and notice how your life changes for the better.  Give of your time, your energy, your material possessions, or just give love and support.  </a:t>
            </a:r>
          </a:p>
          <a:p>
            <a:r>
              <a:rPr lang="en-US" b="1" dirty="0"/>
              <a:t>Day 55 – RESPONSIBILITY (March 25)- </a:t>
            </a:r>
            <a:r>
              <a:rPr lang="en-US" dirty="0"/>
              <a:t>Take responsibility for your actions today.  The quality of our world depends on you.  What can you do today to better the world or even just your own environment?  Think of ways you can be more responsible for helping your community, family, or your friends.   </a:t>
            </a:r>
          </a:p>
          <a:p>
            <a:r>
              <a:rPr lang="en-US" b="1" dirty="0"/>
              <a:t>Day 56 – SELF-SUFFICIENCY (March 26)- </a:t>
            </a:r>
            <a:r>
              <a:rPr lang="en-US" dirty="0"/>
              <a:t>Think about what you want to do for a living.  What do you want your life to look like?  What do you want to have?  How do you want to feel?  What steps do you need to take to get to your goals?  How can you become self-sufficient? </a:t>
            </a:r>
          </a:p>
        </p:txBody>
      </p:sp>
      <p:sp>
        <p:nvSpPr>
          <p:cNvPr id="4" name="TextBox 3">
            <a:extLst>
              <a:ext uri="{FF2B5EF4-FFF2-40B4-BE49-F238E27FC236}">
                <a16:creationId xmlns:a16="http://schemas.microsoft.com/office/drawing/2014/main" id="{9CB8F484-82DE-9DFD-7B93-B172F991D6B3}"/>
              </a:ext>
            </a:extLst>
          </p:cNvPr>
          <p:cNvSpPr txBox="1"/>
          <p:nvPr/>
        </p:nvSpPr>
        <p:spPr>
          <a:xfrm>
            <a:off x="548125" y="6488668"/>
            <a:ext cx="3220753" cy="215444"/>
          </a:xfrm>
          <a:prstGeom prst="rect">
            <a:avLst/>
          </a:prstGeom>
          <a:noFill/>
        </p:spPr>
        <p:txBody>
          <a:bodyPr wrap="none" rtlCol="0">
            <a:spAutoFit/>
          </a:bodyPr>
          <a:lstStyle/>
          <a:p>
            <a:r>
              <a:rPr lang="en-US" sz="800" dirty="0"/>
              <a:t>Document Source</a:t>
            </a:r>
            <a:r>
              <a:rPr lang="en-US" sz="800" dirty="0">
                <a:solidFill>
                  <a:schemeClr val="accent2">
                    <a:lumMod val="75000"/>
                  </a:schemeClr>
                </a:solidFill>
              </a:rPr>
              <a:t>: </a:t>
            </a:r>
            <a:r>
              <a:rPr lang="en-US" sz="800" dirty="0">
                <a:solidFill>
                  <a:schemeClr val="accent2">
                    <a:lumMod val="75000"/>
                  </a:schemeClr>
                </a:solidFill>
                <a:hlinkClick r:id="rId2">
                  <a:extLst>
                    <a:ext uri="{A12FA001-AC4F-418D-AE19-62706E023703}">
                      <ahyp:hlinkClr xmlns:ahyp="http://schemas.microsoft.com/office/drawing/2018/hyperlinkcolor" val="tx"/>
                    </a:ext>
                  </a:extLst>
                </a:hlinkClick>
              </a:rPr>
              <a:t>Microsoft Word - 64-Daily_Practices-TEENS.doc</a:t>
            </a:r>
            <a:endParaRPr lang="en-US" sz="800" dirty="0">
              <a:solidFill>
                <a:schemeClr val="accent2">
                  <a:lumMod val="75000"/>
                </a:schemeClr>
              </a:solidFill>
            </a:endParaRPr>
          </a:p>
        </p:txBody>
      </p:sp>
    </p:spTree>
    <p:extLst>
      <p:ext uri="{BB962C8B-B14F-4D97-AF65-F5344CB8AC3E}">
        <p14:creationId xmlns:p14="http://schemas.microsoft.com/office/powerpoint/2010/main" val="3296308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9F1-25BA-DF65-F21A-3D9F04FB53A9}"/>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50: Choice</a:t>
            </a:r>
          </a:p>
        </p:txBody>
      </p:sp>
      <p:pic>
        <p:nvPicPr>
          <p:cNvPr id="3" name="Picture 2">
            <a:extLst>
              <a:ext uri="{FF2B5EF4-FFF2-40B4-BE49-F238E27FC236}">
                <a16:creationId xmlns:a16="http://schemas.microsoft.com/office/drawing/2014/main" id="{A54349AF-369F-DEE1-30F9-CA1329829D5F}"/>
              </a:ext>
            </a:extLst>
          </p:cNvPr>
          <p:cNvPicPr>
            <a:picLocks noChangeAspect="1"/>
          </p:cNvPicPr>
          <p:nvPr/>
        </p:nvPicPr>
        <p:blipFill>
          <a:blip r:embed="rId2"/>
          <a:srcRect/>
          <a:stretch/>
        </p:blipFill>
        <p:spPr>
          <a:xfrm>
            <a:off x="7818831" y="151492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B943AB2-53E9-D9B1-3E8F-6DF31C086AE0}"/>
              </a:ext>
            </a:extLst>
          </p:cNvPr>
          <p:cNvSpPr/>
          <p:nvPr/>
        </p:nvSpPr>
        <p:spPr>
          <a:xfrm>
            <a:off x="824948"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solidFill>
                  <a:schemeClr val="bg1"/>
                </a:solidFill>
              </a:rPr>
              <a:t>Why is it important that we are always at choice?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Why is it sometimes we feel like we have no choice?  What is the best thing to do when this happens?</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What happens when we choose not to choose?</a:t>
            </a:r>
          </a:p>
          <a:p>
            <a:pPr marL="285750" indent="-285750">
              <a:buFont typeface="Wingdings" panose="05000000000000000000" pitchFamily="2" charset="2"/>
              <a:buChar char="Ø"/>
            </a:pPr>
            <a:endParaRPr lang="en-US" sz="2000" dirty="0">
              <a:solidFill>
                <a:schemeClr val="bg1"/>
              </a:solidFill>
            </a:endParaRPr>
          </a:p>
          <a:p>
            <a:pPr marL="285750" indent="-285750">
              <a:buFont typeface="Wingdings" panose="05000000000000000000" pitchFamily="2" charset="2"/>
              <a:buChar char="Ø"/>
            </a:pPr>
            <a:r>
              <a:rPr lang="en-US" sz="2000" dirty="0">
                <a:solidFill>
                  <a:schemeClr val="bg1"/>
                </a:solidFill>
              </a:rPr>
              <a:t>What happens if we choose “wrong”?</a:t>
            </a:r>
          </a:p>
        </p:txBody>
      </p:sp>
    </p:spTree>
    <p:extLst>
      <p:ext uri="{BB962C8B-B14F-4D97-AF65-F5344CB8AC3E}">
        <p14:creationId xmlns:p14="http://schemas.microsoft.com/office/powerpoint/2010/main" val="33733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8071C3-835A-0386-CE87-4DE50BD10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18177-444D-7009-41D3-5D4C37BE1ED6}"/>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51: Advocacy</a:t>
            </a:r>
          </a:p>
        </p:txBody>
      </p:sp>
      <p:sp>
        <p:nvSpPr>
          <p:cNvPr id="8" name="Rectangle: Rounded Corners 7">
            <a:extLst>
              <a:ext uri="{FF2B5EF4-FFF2-40B4-BE49-F238E27FC236}">
                <a16:creationId xmlns:a16="http://schemas.microsoft.com/office/drawing/2014/main" id="{773BC9CD-F155-C3BB-736F-728E2BAC7E3B}"/>
              </a:ext>
            </a:extLst>
          </p:cNvPr>
          <p:cNvSpPr/>
          <p:nvPr/>
        </p:nvSpPr>
        <p:spPr>
          <a:xfrm>
            <a:off x="5247861" y="1083365"/>
            <a:ext cx="6132444" cy="4864076"/>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mean to be an advocate?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can you tell when someone needs an advocate? </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ask for advocacy when you need it?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can you take to become a better advocate?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556EDE5A-DF04-37B7-0660-B072ECF8C9E5}"/>
              </a:ext>
            </a:extLst>
          </p:cNvPr>
          <p:cNvPicPr>
            <a:picLocks noChangeAspect="1"/>
          </p:cNvPicPr>
          <p:nvPr/>
        </p:nvPicPr>
        <p:blipFill>
          <a:blip r:embed="rId2"/>
          <a:srcRect/>
          <a:stretch/>
        </p:blipFill>
        <p:spPr>
          <a:xfrm>
            <a:off x="314739" y="1699856"/>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540604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1F870-A355-AE1D-8044-CD6724800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1D8C6F-B13E-2C0D-DCC3-F4AA3A3FA1E3}"/>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52: Equality</a:t>
            </a:r>
          </a:p>
        </p:txBody>
      </p:sp>
      <p:pic>
        <p:nvPicPr>
          <p:cNvPr id="3" name="Picture 2">
            <a:extLst>
              <a:ext uri="{FF2B5EF4-FFF2-40B4-BE49-F238E27FC236}">
                <a16:creationId xmlns:a16="http://schemas.microsoft.com/office/drawing/2014/main" id="{55938968-6F08-D253-9F05-373660414B73}"/>
              </a:ext>
            </a:extLst>
          </p:cNvPr>
          <p:cNvPicPr>
            <a:picLocks noChangeAspect="1"/>
          </p:cNvPicPr>
          <p:nvPr/>
        </p:nvPicPr>
        <p:blipFill>
          <a:blip r:embed="rId2"/>
          <a:srcRect/>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3B9EC61A-9009-61A1-5271-7E8C40183FF4}"/>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does equality mean?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we achieve equality and honor each other’s unique cultures and identities?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we achieve equality without someone feeling like they have to give up something?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Can equality ever be achieved on a global scale? If so, how?</a:t>
            </a:r>
          </a:p>
        </p:txBody>
      </p:sp>
    </p:spTree>
    <p:extLst>
      <p:ext uri="{BB962C8B-B14F-4D97-AF65-F5344CB8AC3E}">
        <p14:creationId xmlns:p14="http://schemas.microsoft.com/office/powerpoint/2010/main" val="3399099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C602F-FD53-D6D6-968E-40903E6C4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B509E5-EC55-6913-426C-B881794A8478}"/>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53: Action</a:t>
            </a:r>
          </a:p>
        </p:txBody>
      </p:sp>
      <p:sp>
        <p:nvSpPr>
          <p:cNvPr id="8" name="Rectangle: Rounded Corners 7">
            <a:extLst>
              <a:ext uri="{FF2B5EF4-FFF2-40B4-BE49-F238E27FC236}">
                <a16:creationId xmlns:a16="http://schemas.microsoft.com/office/drawing/2014/main" id="{876310D0-0DAE-129D-F990-1ED0FB2C742F}"/>
              </a:ext>
            </a:extLst>
          </p:cNvPr>
          <p:cNvSpPr/>
          <p:nvPr/>
        </p:nvSpPr>
        <p:spPr>
          <a:xfrm>
            <a:off x="5218044"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know what is yours to do?</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know when it is time to take action?</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we take meaningful actions while remaining safe?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Is there </a:t>
            </a:r>
            <a:r>
              <a:rPr lang="en-US" sz="2000"/>
              <a:t>such a thing </a:t>
            </a:r>
            <a:r>
              <a:rPr lang="en-US" sz="2000" dirty="0"/>
              <a:t>as doing too much?</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DD548A34-A2EB-FE9B-00BC-CD2E014F72A3}"/>
              </a:ext>
            </a:extLst>
          </p:cNvPr>
          <p:cNvPicPr>
            <a:picLocks noChangeAspect="1"/>
          </p:cNvPicPr>
          <p:nvPr/>
        </p:nvPicPr>
        <p:blipFill>
          <a:blip r:embed="rId2"/>
          <a:srcRect/>
          <a:stretch/>
        </p:blipFill>
        <p:spPr>
          <a:xfrm>
            <a:off x="404191" y="170979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7583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18AE5-26FC-9179-3074-5B8A5C10A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7F99B-7B88-D3DE-1F7E-129E11B3A391}"/>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54: Giving</a:t>
            </a:r>
          </a:p>
        </p:txBody>
      </p:sp>
      <p:pic>
        <p:nvPicPr>
          <p:cNvPr id="3" name="Picture 2">
            <a:extLst>
              <a:ext uri="{FF2B5EF4-FFF2-40B4-BE49-F238E27FC236}">
                <a16:creationId xmlns:a16="http://schemas.microsoft.com/office/drawing/2014/main" id="{1068A068-CE5B-D12B-B2B3-1B4B79D59E9A}"/>
              </a:ext>
            </a:extLst>
          </p:cNvPr>
          <p:cNvPicPr>
            <a:picLocks noChangeAspect="1"/>
          </p:cNvPicPr>
          <p:nvPr/>
        </p:nvPicPr>
        <p:blipFill>
          <a:blip r:embed="rId2"/>
          <a:srcRect l="8085" r="8085"/>
          <a:stretch/>
        </p:blipFill>
        <p:spPr>
          <a:xfrm>
            <a:off x="7818831" y="1504986"/>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6896F1AA-04E2-5686-0C33-159D2D53971D}"/>
              </a:ext>
            </a:extLst>
          </p:cNvPr>
          <p:cNvSpPr/>
          <p:nvPr/>
        </p:nvSpPr>
        <p:spPr>
          <a:xfrm>
            <a:off x="844826" y="1328002"/>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the best way to be giving?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most important to you about giving?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Where are you the most giving? The least giving?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steps can you commit to taking to become more giving?</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4214896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6C4DDE-0914-752F-9714-E1A98855A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A4D64-B6DB-78C7-3571-500CEF5F11D2}"/>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55: Responsibility</a:t>
            </a:r>
          </a:p>
        </p:txBody>
      </p:sp>
      <p:sp>
        <p:nvSpPr>
          <p:cNvPr id="8" name="Rectangle: Rounded Corners 7">
            <a:extLst>
              <a:ext uri="{FF2B5EF4-FFF2-40B4-BE49-F238E27FC236}">
                <a16:creationId xmlns:a16="http://schemas.microsoft.com/office/drawing/2014/main" id="{0B3B6F3B-C48F-AE3E-04AD-8602482185F0}"/>
              </a:ext>
            </a:extLst>
          </p:cNvPr>
          <p:cNvSpPr/>
          <p:nvPr/>
        </p:nvSpPr>
        <p:spPr>
          <a:xfrm>
            <a:off x="5247861" y="1331843"/>
            <a:ext cx="6132444" cy="4615598"/>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r>
              <a:rPr lang="en-US" sz="2000" dirty="0"/>
              <a:t>What is the importance of responsibility?</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Who has the right to hold whom responsible?</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is your responsibility in changing the world?</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 you handle responsibility?</a:t>
            </a:r>
          </a:p>
          <a:p>
            <a:pPr marL="285750" indent="-285750">
              <a:buFont typeface="Wingdings" panose="05000000000000000000" pitchFamily="2" charset="2"/>
              <a:buChar char="Ø"/>
            </a:pPr>
            <a:endParaRPr lang="en-US" sz="2000" dirty="0"/>
          </a:p>
        </p:txBody>
      </p:sp>
      <p:pic>
        <p:nvPicPr>
          <p:cNvPr id="5" name="Picture 4">
            <a:extLst>
              <a:ext uri="{FF2B5EF4-FFF2-40B4-BE49-F238E27FC236}">
                <a16:creationId xmlns:a16="http://schemas.microsoft.com/office/drawing/2014/main" id="{FB800A22-DE70-C1DA-4B53-FF1E52EEE292}"/>
              </a:ext>
            </a:extLst>
          </p:cNvPr>
          <p:cNvPicPr>
            <a:picLocks noChangeAspect="1"/>
          </p:cNvPicPr>
          <p:nvPr/>
        </p:nvPicPr>
        <p:blipFill>
          <a:blip r:embed="rId2"/>
          <a:srcRect/>
          <a:stretch/>
        </p:blipFill>
        <p:spPr>
          <a:xfrm>
            <a:off x="563217" y="1570514"/>
            <a:ext cx="3716971" cy="371697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528546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A98E-39A7-5178-7D52-9A06D91643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BF055-2F38-A68B-79AB-E4ECB200BFE0}"/>
              </a:ext>
            </a:extLst>
          </p:cNvPr>
          <p:cNvSpPr>
            <a:spLocks noGrp="1"/>
          </p:cNvSpPr>
          <p:nvPr>
            <p:ph type="title"/>
          </p:nvPr>
        </p:nvSpPr>
        <p:spPr>
          <a:xfrm>
            <a:off x="677334" y="609600"/>
            <a:ext cx="8596668" cy="722243"/>
          </a:xfrm>
        </p:spPr>
        <p:txBody>
          <a:bodyPr/>
          <a:lstStyle/>
          <a:p>
            <a:r>
              <a:rPr lang="en-US" dirty="0">
                <a:solidFill>
                  <a:schemeClr val="accent2">
                    <a:lumMod val="75000"/>
                  </a:schemeClr>
                </a:solidFill>
              </a:rPr>
              <a:t>Day 56: Self-Sufficiency</a:t>
            </a:r>
          </a:p>
        </p:txBody>
      </p:sp>
      <p:pic>
        <p:nvPicPr>
          <p:cNvPr id="3" name="Picture 2">
            <a:extLst>
              <a:ext uri="{FF2B5EF4-FFF2-40B4-BE49-F238E27FC236}">
                <a16:creationId xmlns:a16="http://schemas.microsoft.com/office/drawing/2014/main" id="{8866FF62-16CC-2DD2-D529-2B34A6C72560}"/>
              </a:ext>
            </a:extLst>
          </p:cNvPr>
          <p:cNvPicPr>
            <a:picLocks noChangeAspect="1"/>
          </p:cNvPicPr>
          <p:nvPr/>
        </p:nvPicPr>
        <p:blipFill>
          <a:blip r:embed="rId2"/>
          <a:srcRect/>
          <a:stretch/>
        </p:blipFill>
        <p:spPr>
          <a:xfrm>
            <a:off x="7848648" y="1514925"/>
            <a:ext cx="4082726" cy="408272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8" name="Rectangle: Rounded Corners 7">
            <a:extLst>
              <a:ext uri="{FF2B5EF4-FFF2-40B4-BE49-F238E27FC236}">
                <a16:creationId xmlns:a16="http://schemas.microsoft.com/office/drawing/2014/main" id="{F1AFC9E1-E4AE-40CC-442D-0E179AF75196}"/>
              </a:ext>
            </a:extLst>
          </p:cNvPr>
          <p:cNvSpPr/>
          <p:nvPr/>
        </p:nvSpPr>
        <p:spPr>
          <a:xfrm>
            <a:off x="834887" y="1514925"/>
            <a:ext cx="6132444" cy="4675233"/>
          </a:xfrm>
          <a:prstGeom prst="round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What does it mean to be self-sufficient?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When does self-sufficiency become a problem?  Can you be too self-sufficient?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How does self-sufficiency affect interpersonal relationships?</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r>
              <a:rPr lang="en-US" sz="2000" dirty="0"/>
              <a:t>Are there places in your life where you would benefit from being more self-sufficient?</a:t>
            </a:r>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1927754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41590-471E-805A-D325-F804ACF358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39A65-A5A5-0E14-F308-6DBECEB91837}"/>
              </a:ext>
            </a:extLst>
          </p:cNvPr>
          <p:cNvSpPr>
            <a:spLocks noGrp="1"/>
          </p:cNvSpPr>
          <p:nvPr>
            <p:ph type="title"/>
          </p:nvPr>
        </p:nvSpPr>
        <p:spPr>
          <a:xfrm>
            <a:off x="548125" y="213663"/>
            <a:ext cx="8596668" cy="602974"/>
          </a:xfrm>
        </p:spPr>
        <p:txBody>
          <a:bodyPr>
            <a:normAutofit fontScale="90000"/>
          </a:bodyPr>
          <a:lstStyle/>
          <a:p>
            <a:r>
              <a:rPr lang="en-US" dirty="0">
                <a:solidFill>
                  <a:schemeClr val="accent2">
                    <a:lumMod val="75000"/>
                  </a:schemeClr>
                </a:solidFill>
              </a:rPr>
              <a:t>Summary Questions</a:t>
            </a:r>
          </a:p>
        </p:txBody>
      </p:sp>
      <p:sp>
        <p:nvSpPr>
          <p:cNvPr id="3" name="Content Placeholder 2">
            <a:extLst>
              <a:ext uri="{FF2B5EF4-FFF2-40B4-BE49-F238E27FC236}">
                <a16:creationId xmlns:a16="http://schemas.microsoft.com/office/drawing/2014/main" id="{CBD9BB2E-E974-1ABD-EBF4-A36458282530}"/>
              </a:ext>
            </a:extLst>
          </p:cNvPr>
          <p:cNvSpPr>
            <a:spLocks noGrp="1"/>
          </p:cNvSpPr>
          <p:nvPr>
            <p:ph idx="1"/>
          </p:nvPr>
        </p:nvSpPr>
        <p:spPr>
          <a:xfrm>
            <a:off x="687273" y="1014606"/>
            <a:ext cx="8596668" cy="4828788"/>
          </a:xfrm>
        </p:spPr>
        <p:txBody>
          <a:bodyPr>
            <a:normAutofit/>
          </a:bodyPr>
          <a:lstStyle/>
          <a:p>
            <a:r>
              <a:rPr lang="en-US" sz="2400" dirty="0"/>
              <a:t>How do this week's words apply to peace and nonviolence?</a:t>
            </a:r>
          </a:p>
          <a:p>
            <a:endParaRPr lang="en-US" sz="2400" dirty="0"/>
          </a:p>
          <a:p>
            <a:r>
              <a:rPr lang="en-US" sz="2400" dirty="0"/>
              <a:t>What challenges do this week’s words bring up for you?</a:t>
            </a:r>
          </a:p>
          <a:p>
            <a:endParaRPr lang="en-US" sz="2400" dirty="0"/>
          </a:p>
          <a:p>
            <a:r>
              <a:rPr lang="en-US" sz="2400" dirty="0"/>
              <a:t>What words do you feel you need to spend more time with?</a:t>
            </a:r>
          </a:p>
          <a:p>
            <a:endParaRPr lang="en-US" sz="2400" dirty="0"/>
          </a:p>
          <a:p>
            <a:r>
              <a:rPr lang="en-US" sz="2400" dirty="0"/>
              <a:t>What would help you most in incorporating these words in your life?</a:t>
            </a:r>
          </a:p>
          <a:p>
            <a:endParaRPr lang="en-US" dirty="0"/>
          </a:p>
          <a:p>
            <a:endParaRPr lang="en-US" dirty="0"/>
          </a:p>
        </p:txBody>
      </p:sp>
    </p:spTree>
    <p:extLst>
      <p:ext uri="{BB962C8B-B14F-4D97-AF65-F5344CB8AC3E}">
        <p14:creationId xmlns:p14="http://schemas.microsoft.com/office/powerpoint/2010/main" val="3260853297"/>
      </p:ext>
    </p:extLst>
  </p:cSld>
  <p:clrMapOvr>
    <a:masterClrMapping/>
  </p:clrMapOvr>
</p:sld>
</file>

<file path=ppt/theme/theme1.xml><?xml version="1.0" encoding="utf-8"?>
<a:theme xmlns:a="http://schemas.openxmlformats.org/drawingml/2006/main" name="Facet">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417</TotalTime>
  <Words>787</Words>
  <Application>Microsoft Office PowerPoint</Application>
  <PresentationFormat>Widescreen</PresentationFormat>
  <Paragraphs>88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Global Heart of Peace Sponsored Season of Peace and Nonviolence</vt:lpstr>
      <vt:lpstr>Day 50: Choice</vt:lpstr>
      <vt:lpstr>Day 51: Advocacy</vt:lpstr>
      <vt:lpstr>Day 52: Equality</vt:lpstr>
      <vt:lpstr>Day 53: Action</vt:lpstr>
      <vt:lpstr>Day 54: Giving</vt:lpstr>
      <vt:lpstr>Day 55: Responsibility</vt:lpstr>
      <vt:lpstr>Day 56: Self-Sufficiency</vt:lpstr>
      <vt:lpstr>Summary Questions</vt:lpstr>
      <vt:lpstr>Week 8 Words- Added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 Martin</dc:creator>
  <cp:lastModifiedBy>Lauren Martin</cp:lastModifiedBy>
  <cp:revision>9</cp:revision>
  <dcterms:created xsi:type="dcterms:W3CDTF">2025-01-02T22:57:53Z</dcterms:created>
  <dcterms:modified xsi:type="dcterms:W3CDTF">2025-01-04T17:57:44Z</dcterms:modified>
</cp:coreProperties>
</file>